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1"/>
  </p:notesMasterIdLst>
  <p:handoutMasterIdLst>
    <p:handoutMasterId r:id="rId12"/>
  </p:handoutMasterIdLst>
  <p:sldIdLst>
    <p:sldId id="257" r:id="rId2"/>
    <p:sldId id="262" r:id="rId3"/>
    <p:sldId id="263" r:id="rId4"/>
    <p:sldId id="264" r:id="rId5"/>
    <p:sldId id="265" r:id="rId6"/>
    <p:sldId id="266" r:id="rId7"/>
    <p:sldId id="268" r:id="rId8"/>
    <p:sldId id="267" r:id="rId9"/>
    <p:sldId id="269" r:id="rId10"/>
  </p:sldIdLst>
  <p:sldSz cx="12192000" cy="6858000"/>
  <p:notesSz cx="6858000" cy="9144000"/>
  <p:defaultTextStyle>
    <a:defPPr rtl="0">
      <a:defRPr lang="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9" d="100"/>
          <a:sy n="59" d="100"/>
        </p:scale>
        <p:origin x="964" y="64"/>
      </p:cViewPr>
      <p:guideLst/>
    </p:cSldViewPr>
  </p:slideViewPr>
  <p:notesTextViewPr>
    <p:cViewPr>
      <p:scale>
        <a:sx n="1" d="1"/>
        <a:sy n="1" d="1"/>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7D737A-53DB-46DC-86FD-03D6337BE9E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D90A444-2602-41D0-BE9B-AF8D4B328DBC}">
      <dgm:prSet/>
      <dgm:spPr/>
      <dgm:t>
        <a:bodyPr/>
        <a:lstStyle/>
        <a:p>
          <a:r>
            <a:rPr lang="hu-HU"/>
            <a:t>Ethnography for researching educational inequalities (and underlying structures)</a:t>
          </a:r>
          <a:endParaRPr lang="en-US"/>
        </a:p>
      </dgm:t>
    </dgm:pt>
    <dgm:pt modelId="{185ABAA3-5D48-4B2A-85FF-B0A7DF43FDE0}" type="parTrans" cxnId="{B279D585-AD9E-4DF4-AC8C-FFB9845E3D46}">
      <dgm:prSet/>
      <dgm:spPr/>
      <dgm:t>
        <a:bodyPr/>
        <a:lstStyle/>
        <a:p>
          <a:endParaRPr lang="en-US"/>
        </a:p>
      </dgm:t>
    </dgm:pt>
    <dgm:pt modelId="{9F72EA7A-A146-4EC1-BCB5-74006ACB93C6}" type="sibTrans" cxnId="{B279D585-AD9E-4DF4-AC8C-FFB9845E3D46}">
      <dgm:prSet/>
      <dgm:spPr/>
      <dgm:t>
        <a:bodyPr/>
        <a:lstStyle/>
        <a:p>
          <a:endParaRPr lang="en-US"/>
        </a:p>
      </dgm:t>
    </dgm:pt>
    <dgm:pt modelId="{09811CF2-1532-4BC0-AFCF-849110C51170}">
      <dgm:prSet/>
      <dgm:spPr/>
      <dgm:t>
        <a:bodyPr/>
        <a:lstStyle/>
        <a:p>
          <a:r>
            <a:rPr lang="hu-HU"/>
            <a:t>McLaren (1993): Schooling as a Ritual Performance </a:t>
          </a:r>
          <a:endParaRPr lang="en-US"/>
        </a:p>
      </dgm:t>
    </dgm:pt>
    <dgm:pt modelId="{EA336824-3942-437A-B278-9E73F9A29B95}" type="parTrans" cxnId="{2FA6B3D4-6453-4BCE-92D8-1733F3E8FD96}">
      <dgm:prSet/>
      <dgm:spPr/>
      <dgm:t>
        <a:bodyPr/>
        <a:lstStyle/>
        <a:p>
          <a:endParaRPr lang="en-US"/>
        </a:p>
      </dgm:t>
    </dgm:pt>
    <dgm:pt modelId="{6022EB0B-ADD2-4DA8-B973-3BCC0ADC6AA0}" type="sibTrans" cxnId="{2FA6B3D4-6453-4BCE-92D8-1733F3E8FD96}">
      <dgm:prSet/>
      <dgm:spPr/>
      <dgm:t>
        <a:bodyPr/>
        <a:lstStyle/>
        <a:p>
          <a:endParaRPr lang="en-US"/>
        </a:p>
      </dgm:t>
    </dgm:pt>
    <dgm:pt modelId="{007F2C25-DEEA-4B81-AD38-15C15735AA5E}">
      <dgm:prSet/>
      <dgm:spPr/>
      <dgm:t>
        <a:bodyPr/>
        <a:lstStyle/>
        <a:p>
          <a:r>
            <a:rPr lang="hu-HU"/>
            <a:t>Beach and Dovemark (2007): Education and the commodity problem </a:t>
          </a:r>
          <a:endParaRPr lang="en-US"/>
        </a:p>
      </dgm:t>
    </dgm:pt>
    <dgm:pt modelId="{0D07ACCF-A686-4DF2-9E79-58B1641B77A3}" type="parTrans" cxnId="{6A8CD464-A537-4C12-9F01-2CBDF1391730}">
      <dgm:prSet/>
      <dgm:spPr/>
      <dgm:t>
        <a:bodyPr/>
        <a:lstStyle/>
        <a:p>
          <a:endParaRPr lang="en-US"/>
        </a:p>
      </dgm:t>
    </dgm:pt>
    <dgm:pt modelId="{760BBF51-7035-4355-88D6-336B5C7540B5}" type="sibTrans" cxnId="{6A8CD464-A537-4C12-9F01-2CBDF1391730}">
      <dgm:prSet/>
      <dgm:spPr/>
      <dgm:t>
        <a:bodyPr/>
        <a:lstStyle/>
        <a:p>
          <a:endParaRPr lang="en-US"/>
        </a:p>
      </dgm:t>
    </dgm:pt>
    <dgm:pt modelId="{B3D02333-7005-42DA-947C-790270D40ABB}">
      <dgm:prSet/>
      <dgm:spPr/>
      <dgm:t>
        <a:bodyPr/>
        <a:lstStyle/>
        <a:p>
          <a:r>
            <a:rPr lang="hu-HU"/>
            <a:t>Not neutral, „academic” research </a:t>
          </a:r>
          <a:endParaRPr lang="en-US"/>
        </a:p>
      </dgm:t>
    </dgm:pt>
    <dgm:pt modelId="{18F5334A-412B-4C54-A2DD-8449B8AC2B72}" type="parTrans" cxnId="{127055A4-BEC1-4FCF-BC93-BAB98C914ECD}">
      <dgm:prSet/>
      <dgm:spPr/>
      <dgm:t>
        <a:bodyPr/>
        <a:lstStyle/>
        <a:p>
          <a:endParaRPr lang="en-US"/>
        </a:p>
      </dgm:t>
    </dgm:pt>
    <dgm:pt modelId="{5F2C2E0D-8913-4019-93FF-CE8D17A23393}" type="sibTrans" cxnId="{127055A4-BEC1-4FCF-BC93-BAB98C914ECD}">
      <dgm:prSet/>
      <dgm:spPr/>
      <dgm:t>
        <a:bodyPr/>
        <a:lstStyle/>
        <a:p>
          <a:endParaRPr lang="en-US"/>
        </a:p>
      </dgm:t>
    </dgm:pt>
    <dgm:pt modelId="{98BCF66D-6C99-4924-B482-046444AA8A2E}">
      <dgm:prSet/>
      <dgm:spPr/>
      <dgm:t>
        <a:bodyPr/>
        <a:lstStyle/>
        <a:p>
          <a:r>
            <a:rPr lang="hu-HU"/>
            <a:t>Activist research: emancipatory, sometimes participatory studies</a:t>
          </a:r>
          <a:endParaRPr lang="en-US"/>
        </a:p>
      </dgm:t>
    </dgm:pt>
    <dgm:pt modelId="{81F37CDE-210A-406E-AC7E-003D0BE8C23C}" type="parTrans" cxnId="{6E02CDE4-2131-425F-BC41-B752F3E8A311}">
      <dgm:prSet/>
      <dgm:spPr/>
      <dgm:t>
        <a:bodyPr/>
        <a:lstStyle/>
        <a:p>
          <a:endParaRPr lang="en-US"/>
        </a:p>
      </dgm:t>
    </dgm:pt>
    <dgm:pt modelId="{45D03A3A-5152-4583-9D2B-5ACB7AF1D2FF}" type="sibTrans" cxnId="{6E02CDE4-2131-425F-BC41-B752F3E8A311}">
      <dgm:prSet/>
      <dgm:spPr/>
      <dgm:t>
        <a:bodyPr/>
        <a:lstStyle/>
        <a:p>
          <a:endParaRPr lang="en-US"/>
        </a:p>
      </dgm:t>
    </dgm:pt>
    <dgm:pt modelId="{A7D6BAFD-F9F3-4506-9AE6-1DB38206AAD7}" type="pres">
      <dgm:prSet presAssocID="{B77D737A-53DB-46DC-86FD-03D6337BE9E5}" presName="linear" presStyleCnt="0">
        <dgm:presLayoutVars>
          <dgm:animLvl val="lvl"/>
          <dgm:resizeHandles val="exact"/>
        </dgm:presLayoutVars>
      </dgm:prSet>
      <dgm:spPr/>
    </dgm:pt>
    <dgm:pt modelId="{7A6E45D7-3F23-476F-91DC-FFB136E4F553}" type="pres">
      <dgm:prSet presAssocID="{BD90A444-2602-41D0-BE9B-AF8D4B328DBC}" presName="parentText" presStyleLbl="node1" presStyleIdx="0" presStyleCnt="3">
        <dgm:presLayoutVars>
          <dgm:chMax val="0"/>
          <dgm:bulletEnabled val="1"/>
        </dgm:presLayoutVars>
      </dgm:prSet>
      <dgm:spPr/>
    </dgm:pt>
    <dgm:pt modelId="{348B590D-3AB1-447B-9FC2-575978B71857}" type="pres">
      <dgm:prSet presAssocID="{BD90A444-2602-41D0-BE9B-AF8D4B328DBC}" presName="childText" presStyleLbl="revTx" presStyleIdx="0" presStyleCnt="1">
        <dgm:presLayoutVars>
          <dgm:bulletEnabled val="1"/>
        </dgm:presLayoutVars>
      </dgm:prSet>
      <dgm:spPr/>
    </dgm:pt>
    <dgm:pt modelId="{896ADA2E-B7F7-4515-BE87-4CF4CF105F1B}" type="pres">
      <dgm:prSet presAssocID="{B3D02333-7005-42DA-947C-790270D40ABB}" presName="parentText" presStyleLbl="node1" presStyleIdx="1" presStyleCnt="3">
        <dgm:presLayoutVars>
          <dgm:chMax val="0"/>
          <dgm:bulletEnabled val="1"/>
        </dgm:presLayoutVars>
      </dgm:prSet>
      <dgm:spPr/>
    </dgm:pt>
    <dgm:pt modelId="{F9A49B92-3BE6-44D2-B395-E0CF2B123341}" type="pres">
      <dgm:prSet presAssocID="{5F2C2E0D-8913-4019-93FF-CE8D17A23393}" presName="spacer" presStyleCnt="0"/>
      <dgm:spPr/>
    </dgm:pt>
    <dgm:pt modelId="{E8C2770B-7353-43B1-9653-7597411C3EDB}" type="pres">
      <dgm:prSet presAssocID="{98BCF66D-6C99-4924-B482-046444AA8A2E}" presName="parentText" presStyleLbl="node1" presStyleIdx="2" presStyleCnt="3">
        <dgm:presLayoutVars>
          <dgm:chMax val="0"/>
          <dgm:bulletEnabled val="1"/>
        </dgm:presLayoutVars>
      </dgm:prSet>
      <dgm:spPr/>
    </dgm:pt>
  </dgm:ptLst>
  <dgm:cxnLst>
    <dgm:cxn modelId="{6A8CD464-A537-4C12-9F01-2CBDF1391730}" srcId="{BD90A444-2602-41D0-BE9B-AF8D4B328DBC}" destId="{007F2C25-DEEA-4B81-AD38-15C15735AA5E}" srcOrd="1" destOrd="0" parTransId="{0D07ACCF-A686-4DF2-9E79-58B1641B77A3}" sibTransId="{760BBF51-7035-4355-88D6-336B5C7540B5}"/>
    <dgm:cxn modelId="{54A61276-9C16-45C9-856F-454A871FE1AF}" type="presOf" srcId="{98BCF66D-6C99-4924-B482-046444AA8A2E}" destId="{E8C2770B-7353-43B1-9653-7597411C3EDB}" srcOrd="0" destOrd="0" presId="urn:microsoft.com/office/officeart/2005/8/layout/vList2"/>
    <dgm:cxn modelId="{26ADDF56-A13A-4076-9B63-3696CD8F69AF}" type="presOf" srcId="{B3D02333-7005-42DA-947C-790270D40ABB}" destId="{896ADA2E-B7F7-4515-BE87-4CF4CF105F1B}" srcOrd="0" destOrd="0" presId="urn:microsoft.com/office/officeart/2005/8/layout/vList2"/>
    <dgm:cxn modelId="{B279D585-AD9E-4DF4-AC8C-FFB9845E3D46}" srcId="{B77D737A-53DB-46DC-86FD-03D6337BE9E5}" destId="{BD90A444-2602-41D0-BE9B-AF8D4B328DBC}" srcOrd="0" destOrd="0" parTransId="{185ABAA3-5D48-4B2A-85FF-B0A7DF43FDE0}" sibTransId="{9F72EA7A-A146-4EC1-BCB5-74006ACB93C6}"/>
    <dgm:cxn modelId="{127055A4-BEC1-4FCF-BC93-BAB98C914ECD}" srcId="{B77D737A-53DB-46DC-86FD-03D6337BE9E5}" destId="{B3D02333-7005-42DA-947C-790270D40ABB}" srcOrd="1" destOrd="0" parTransId="{18F5334A-412B-4C54-A2DD-8449B8AC2B72}" sibTransId="{5F2C2E0D-8913-4019-93FF-CE8D17A23393}"/>
    <dgm:cxn modelId="{FC1BBEBF-8315-4675-B591-AC4AE757B481}" type="presOf" srcId="{BD90A444-2602-41D0-BE9B-AF8D4B328DBC}" destId="{7A6E45D7-3F23-476F-91DC-FFB136E4F553}" srcOrd="0" destOrd="0" presId="urn:microsoft.com/office/officeart/2005/8/layout/vList2"/>
    <dgm:cxn modelId="{C2272DCE-F0DD-4CEA-BA79-C1EB2999F503}" type="presOf" srcId="{007F2C25-DEEA-4B81-AD38-15C15735AA5E}" destId="{348B590D-3AB1-447B-9FC2-575978B71857}" srcOrd="0" destOrd="1" presId="urn:microsoft.com/office/officeart/2005/8/layout/vList2"/>
    <dgm:cxn modelId="{2FA6B3D4-6453-4BCE-92D8-1733F3E8FD96}" srcId="{BD90A444-2602-41D0-BE9B-AF8D4B328DBC}" destId="{09811CF2-1532-4BC0-AFCF-849110C51170}" srcOrd="0" destOrd="0" parTransId="{EA336824-3942-437A-B278-9E73F9A29B95}" sibTransId="{6022EB0B-ADD2-4DA8-B973-3BCC0ADC6AA0}"/>
    <dgm:cxn modelId="{6E02CDE4-2131-425F-BC41-B752F3E8A311}" srcId="{B77D737A-53DB-46DC-86FD-03D6337BE9E5}" destId="{98BCF66D-6C99-4924-B482-046444AA8A2E}" srcOrd="2" destOrd="0" parTransId="{81F37CDE-210A-406E-AC7E-003D0BE8C23C}" sibTransId="{45D03A3A-5152-4583-9D2B-5ACB7AF1D2FF}"/>
    <dgm:cxn modelId="{7FF5F4F9-DB6F-48E1-B587-41B29B9ECC21}" type="presOf" srcId="{09811CF2-1532-4BC0-AFCF-849110C51170}" destId="{348B590D-3AB1-447B-9FC2-575978B71857}" srcOrd="0" destOrd="0" presId="urn:microsoft.com/office/officeart/2005/8/layout/vList2"/>
    <dgm:cxn modelId="{BC99D7FD-234F-4703-B794-A701464FB64B}" type="presOf" srcId="{B77D737A-53DB-46DC-86FD-03D6337BE9E5}" destId="{A7D6BAFD-F9F3-4506-9AE6-1DB38206AAD7}" srcOrd="0" destOrd="0" presId="urn:microsoft.com/office/officeart/2005/8/layout/vList2"/>
    <dgm:cxn modelId="{7D11E06C-FEEA-471B-8746-03170DFEFC77}" type="presParOf" srcId="{A7D6BAFD-F9F3-4506-9AE6-1DB38206AAD7}" destId="{7A6E45D7-3F23-476F-91DC-FFB136E4F553}" srcOrd="0" destOrd="0" presId="urn:microsoft.com/office/officeart/2005/8/layout/vList2"/>
    <dgm:cxn modelId="{1B5509E4-AEF7-4D0D-9215-017E9C166D94}" type="presParOf" srcId="{A7D6BAFD-F9F3-4506-9AE6-1DB38206AAD7}" destId="{348B590D-3AB1-447B-9FC2-575978B71857}" srcOrd="1" destOrd="0" presId="urn:microsoft.com/office/officeart/2005/8/layout/vList2"/>
    <dgm:cxn modelId="{23831634-3232-4B91-836A-4EBA69311D59}" type="presParOf" srcId="{A7D6BAFD-F9F3-4506-9AE6-1DB38206AAD7}" destId="{896ADA2E-B7F7-4515-BE87-4CF4CF105F1B}" srcOrd="2" destOrd="0" presId="urn:microsoft.com/office/officeart/2005/8/layout/vList2"/>
    <dgm:cxn modelId="{B2FD9657-919A-424C-B947-1B6208077E18}" type="presParOf" srcId="{A7D6BAFD-F9F3-4506-9AE6-1DB38206AAD7}" destId="{F9A49B92-3BE6-44D2-B395-E0CF2B123341}" srcOrd="3" destOrd="0" presId="urn:microsoft.com/office/officeart/2005/8/layout/vList2"/>
    <dgm:cxn modelId="{AAC4BE87-8D10-48DE-8C6F-9AAA6402A4AF}" type="presParOf" srcId="{A7D6BAFD-F9F3-4506-9AE6-1DB38206AAD7}" destId="{E8C2770B-7353-43B1-9653-7597411C3ED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EC2820-1EBC-4CB7-B75C-43060FCA2CF6}"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D9B215AC-0C14-4F40-80D1-08DE7BD6571C}">
      <dgm:prSet/>
      <dgm:spPr/>
      <dgm:t>
        <a:bodyPr/>
        <a:lstStyle/>
        <a:p>
          <a:r>
            <a:rPr lang="hu-HU"/>
            <a:t>Against the postmodern perspectives  </a:t>
          </a:r>
          <a:endParaRPr lang="en-US"/>
        </a:p>
      </dgm:t>
    </dgm:pt>
    <dgm:pt modelId="{38D92A88-F379-448B-B802-C52D496FB31A}" type="parTrans" cxnId="{B3EE59DF-EB76-4A76-90A1-185813C65A11}">
      <dgm:prSet/>
      <dgm:spPr/>
      <dgm:t>
        <a:bodyPr/>
        <a:lstStyle/>
        <a:p>
          <a:endParaRPr lang="en-US"/>
        </a:p>
      </dgm:t>
    </dgm:pt>
    <dgm:pt modelId="{9B161F0F-7825-4B1C-B532-DBCC48174360}" type="sibTrans" cxnId="{B3EE59DF-EB76-4A76-90A1-185813C65A11}">
      <dgm:prSet/>
      <dgm:spPr/>
      <dgm:t>
        <a:bodyPr/>
        <a:lstStyle/>
        <a:p>
          <a:endParaRPr lang="en-US"/>
        </a:p>
      </dgm:t>
    </dgm:pt>
    <dgm:pt modelId="{3B4449DE-DBE8-42F5-9708-B52418126753}">
      <dgm:prSet/>
      <dgm:spPr/>
      <dgm:t>
        <a:bodyPr/>
        <a:lstStyle/>
        <a:p>
          <a:r>
            <a:rPr lang="hu-HU"/>
            <a:t>Explanatory theories for understanding reality </a:t>
          </a:r>
          <a:endParaRPr lang="en-US"/>
        </a:p>
      </dgm:t>
    </dgm:pt>
    <dgm:pt modelId="{33458C98-4629-4E51-8E0C-DC1470A20D2C}" type="parTrans" cxnId="{96A8BDBE-17FF-465D-8041-8270160BCF40}">
      <dgm:prSet/>
      <dgm:spPr/>
      <dgm:t>
        <a:bodyPr/>
        <a:lstStyle/>
        <a:p>
          <a:endParaRPr lang="en-US"/>
        </a:p>
      </dgm:t>
    </dgm:pt>
    <dgm:pt modelId="{9F459352-A5CB-401C-83A6-AE6241BDCF07}" type="sibTrans" cxnId="{96A8BDBE-17FF-465D-8041-8270160BCF40}">
      <dgm:prSet/>
      <dgm:spPr/>
      <dgm:t>
        <a:bodyPr/>
        <a:lstStyle/>
        <a:p>
          <a:endParaRPr lang="en-US"/>
        </a:p>
      </dgm:t>
    </dgm:pt>
    <dgm:pt modelId="{C3D40935-D01B-4040-836C-CA0B7643CF3E}">
      <dgm:prSet/>
      <dgm:spPr/>
      <dgm:t>
        <a:bodyPr/>
        <a:lstStyle/>
        <a:p>
          <a:r>
            <a:rPr lang="hu-HU"/>
            <a:t>Ontological layers: </a:t>
          </a:r>
          <a:endParaRPr lang="en-US"/>
        </a:p>
      </dgm:t>
    </dgm:pt>
    <dgm:pt modelId="{6B471667-1C68-4AC7-81B3-9E1ACA401D17}" type="parTrans" cxnId="{35C6FA0A-97A4-4170-9533-10D96A927062}">
      <dgm:prSet/>
      <dgm:spPr/>
      <dgm:t>
        <a:bodyPr/>
        <a:lstStyle/>
        <a:p>
          <a:endParaRPr lang="en-US"/>
        </a:p>
      </dgm:t>
    </dgm:pt>
    <dgm:pt modelId="{BC03D84B-296E-49B6-B4D2-64130F1D185F}" type="sibTrans" cxnId="{35C6FA0A-97A4-4170-9533-10D96A927062}">
      <dgm:prSet/>
      <dgm:spPr/>
      <dgm:t>
        <a:bodyPr/>
        <a:lstStyle/>
        <a:p>
          <a:endParaRPr lang="en-US"/>
        </a:p>
      </dgm:t>
    </dgm:pt>
    <dgm:pt modelId="{F814DB1D-BE0E-41EE-93AA-9D2C68F8DEEC}">
      <dgm:prSet/>
      <dgm:spPr/>
      <dgm:t>
        <a:bodyPr/>
        <a:lstStyle/>
        <a:p>
          <a:r>
            <a:rPr lang="hu-HU"/>
            <a:t>Empirical</a:t>
          </a:r>
          <a:endParaRPr lang="en-US"/>
        </a:p>
      </dgm:t>
    </dgm:pt>
    <dgm:pt modelId="{6844C286-FAF4-43D9-90B7-5A8017CFB539}" type="parTrans" cxnId="{B5323198-5D29-4250-B324-771B538D390D}">
      <dgm:prSet/>
      <dgm:spPr/>
      <dgm:t>
        <a:bodyPr/>
        <a:lstStyle/>
        <a:p>
          <a:endParaRPr lang="en-US"/>
        </a:p>
      </dgm:t>
    </dgm:pt>
    <dgm:pt modelId="{A0D3C551-0CF3-4304-A766-22837258308A}" type="sibTrans" cxnId="{B5323198-5D29-4250-B324-771B538D390D}">
      <dgm:prSet/>
      <dgm:spPr/>
      <dgm:t>
        <a:bodyPr/>
        <a:lstStyle/>
        <a:p>
          <a:endParaRPr lang="en-US"/>
        </a:p>
      </dgm:t>
    </dgm:pt>
    <dgm:pt modelId="{7DE4F1CB-9806-461B-A844-74B92CDC13B1}">
      <dgm:prSet/>
      <dgm:spPr/>
      <dgm:t>
        <a:bodyPr/>
        <a:lstStyle/>
        <a:p>
          <a:r>
            <a:rPr lang="hu-HU"/>
            <a:t>Actual</a:t>
          </a:r>
          <a:endParaRPr lang="en-US"/>
        </a:p>
      </dgm:t>
    </dgm:pt>
    <dgm:pt modelId="{F3C59608-597F-4B6E-A87F-EC74002E2897}" type="parTrans" cxnId="{8464AB2A-AAB7-4939-8E63-007FED8B1B90}">
      <dgm:prSet/>
      <dgm:spPr/>
      <dgm:t>
        <a:bodyPr/>
        <a:lstStyle/>
        <a:p>
          <a:endParaRPr lang="en-US"/>
        </a:p>
      </dgm:t>
    </dgm:pt>
    <dgm:pt modelId="{88E8CA2D-795D-4AA5-A750-3CE53741E954}" type="sibTrans" cxnId="{8464AB2A-AAB7-4939-8E63-007FED8B1B90}">
      <dgm:prSet/>
      <dgm:spPr/>
      <dgm:t>
        <a:bodyPr/>
        <a:lstStyle/>
        <a:p>
          <a:endParaRPr lang="en-US"/>
        </a:p>
      </dgm:t>
    </dgm:pt>
    <dgm:pt modelId="{65DF3677-9CC3-4996-BC1E-A70DBE719B2D}">
      <dgm:prSet/>
      <dgm:spPr/>
      <dgm:t>
        <a:bodyPr/>
        <a:lstStyle/>
        <a:p>
          <a:r>
            <a:rPr lang="hu-HU"/>
            <a:t>Real: deeper mechanisms</a:t>
          </a:r>
          <a:endParaRPr lang="en-US"/>
        </a:p>
      </dgm:t>
    </dgm:pt>
    <dgm:pt modelId="{4E51F063-0BC0-4D68-9987-49AFB9051455}" type="parTrans" cxnId="{A405B1E0-E237-4014-9239-80BBDF2676AF}">
      <dgm:prSet/>
      <dgm:spPr/>
      <dgm:t>
        <a:bodyPr/>
        <a:lstStyle/>
        <a:p>
          <a:endParaRPr lang="en-US"/>
        </a:p>
      </dgm:t>
    </dgm:pt>
    <dgm:pt modelId="{58C44BB2-71F0-4812-82AC-466E0A7BB17F}" type="sibTrans" cxnId="{A405B1E0-E237-4014-9239-80BBDF2676AF}">
      <dgm:prSet/>
      <dgm:spPr/>
      <dgm:t>
        <a:bodyPr/>
        <a:lstStyle/>
        <a:p>
          <a:endParaRPr lang="en-US"/>
        </a:p>
      </dgm:t>
    </dgm:pt>
    <dgm:pt modelId="{50AB1A17-DC89-4ADD-9470-E49B979BC46C}" type="pres">
      <dgm:prSet presAssocID="{9DEC2820-1EBC-4CB7-B75C-43060FCA2CF6}" presName="hierChild1" presStyleCnt="0">
        <dgm:presLayoutVars>
          <dgm:chPref val="1"/>
          <dgm:dir/>
          <dgm:animOne val="branch"/>
          <dgm:animLvl val="lvl"/>
          <dgm:resizeHandles/>
        </dgm:presLayoutVars>
      </dgm:prSet>
      <dgm:spPr/>
    </dgm:pt>
    <dgm:pt modelId="{759CC07E-2F49-4E28-B1F9-FEE7A7C24E35}" type="pres">
      <dgm:prSet presAssocID="{D9B215AC-0C14-4F40-80D1-08DE7BD6571C}" presName="hierRoot1" presStyleCnt="0"/>
      <dgm:spPr/>
    </dgm:pt>
    <dgm:pt modelId="{11CF245A-9132-489A-BB79-F9F9274D4F33}" type="pres">
      <dgm:prSet presAssocID="{D9B215AC-0C14-4F40-80D1-08DE7BD6571C}" presName="composite" presStyleCnt="0"/>
      <dgm:spPr/>
    </dgm:pt>
    <dgm:pt modelId="{87FCC07B-055C-40C7-963E-5589EDED612D}" type="pres">
      <dgm:prSet presAssocID="{D9B215AC-0C14-4F40-80D1-08DE7BD6571C}" presName="background" presStyleLbl="node0" presStyleIdx="0" presStyleCnt="3"/>
      <dgm:spPr/>
    </dgm:pt>
    <dgm:pt modelId="{69619117-BD87-44B2-9776-32E75C5D189A}" type="pres">
      <dgm:prSet presAssocID="{D9B215AC-0C14-4F40-80D1-08DE7BD6571C}" presName="text" presStyleLbl="fgAcc0" presStyleIdx="0" presStyleCnt="3">
        <dgm:presLayoutVars>
          <dgm:chPref val="3"/>
        </dgm:presLayoutVars>
      </dgm:prSet>
      <dgm:spPr/>
    </dgm:pt>
    <dgm:pt modelId="{455FC90E-03BB-4144-BF96-149AE5299139}" type="pres">
      <dgm:prSet presAssocID="{D9B215AC-0C14-4F40-80D1-08DE7BD6571C}" presName="hierChild2" presStyleCnt="0"/>
      <dgm:spPr/>
    </dgm:pt>
    <dgm:pt modelId="{18C112E1-7292-4439-9D6D-A7CA94A875BC}" type="pres">
      <dgm:prSet presAssocID="{3B4449DE-DBE8-42F5-9708-B52418126753}" presName="hierRoot1" presStyleCnt="0"/>
      <dgm:spPr/>
    </dgm:pt>
    <dgm:pt modelId="{98027A43-CA40-4998-B243-8F01001F5B68}" type="pres">
      <dgm:prSet presAssocID="{3B4449DE-DBE8-42F5-9708-B52418126753}" presName="composite" presStyleCnt="0"/>
      <dgm:spPr/>
    </dgm:pt>
    <dgm:pt modelId="{9337BE2B-26B7-44D4-B296-AD07FD7F9666}" type="pres">
      <dgm:prSet presAssocID="{3B4449DE-DBE8-42F5-9708-B52418126753}" presName="background" presStyleLbl="node0" presStyleIdx="1" presStyleCnt="3"/>
      <dgm:spPr/>
    </dgm:pt>
    <dgm:pt modelId="{FC756465-C5AD-4DED-88B8-D933E0BC85B9}" type="pres">
      <dgm:prSet presAssocID="{3B4449DE-DBE8-42F5-9708-B52418126753}" presName="text" presStyleLbl="fgAcc0" presStyleIdx="1" presStyleCnt="3">
        <dgm:presLayoutVars>
          <dgm:chPref val="3"/>
        </dgm:presLayoutVars>
      </dgm:prSet>
      <dgm:spPr/>
    </dgm:pt>
    <dgm:pt modelId="{78B34953-1F05-4720-AE23-840E71EEFB93}" type="pres">
      <dgm:prSet presAssocID="{3B4449DE-DBE8-42F5-9708-B52418126753}" presName="hierChild2" presStyleCnt="0"/>
      <dgm:spPr/>
    </dgm:pt>
    <dgm:pt modelId="{C08CA488-9B5F-4873-B3CA-61CA861B9B9C}" type="pres">
      <dgm:prSet presAssocID="{C3D40935-D01B-4040-836C-CA0B7643CF3E}" presName="hierRoot1" presStyleCnt="0"/>
      <dgm:spPr/>
    </dgm:pt>
    <dgm:pt modelId="{3B45F716-00CD-4981-9FC0-A10D921BF496}" type="pres">
      <dgm:prSet presAssocID="{C3D40935-D01B-4040-836C-CA0B7643CF3E}" presName="composite" presStyleCnt="0"/>
      <dgm:spPr/>
    </dgm:pt>
    <dgm:pt modelId="{138C319D-2AD6-4CDB-AB55-CDD0D6D56EDE}" type="pres">
      <dgm:prSet presAssocID="{C3D40935-D01B-4040-836C-CA0B7643CF3E}" presName="background" presStyleLbl="node0" presStyleIdx="2" presStyleCnt="3"/>
      <dgm:spPr/>
    </dgm:pt>
    <dgm:pt modelId="{BA37D5F2-3795-49DB-8D63-ED44DD6D1665}" type="pres">
      <dgm:prSet presAssocID="{C3D40935-D01B-4040-836C-CA0B7643CF3E}" presName="text" presStyleLbl="fgAcc0" presStyleIdx="2" presStyleCnt="3">
        <dgm:presLayoutVars>
          <dgm:chPref val="3"/>
        </dgm:presLayoutVars>
      </dgm:prSet>
      <dgm:spPr/>
    </dgm:pt>
    <dgm:pt modelId="{F46437F2-E7A0-4DB1-AB2C-C10A06C83837}" type="pres">
      <dgm:prSet presAssocID="{C3D40935-D01B-4040-836C-CA0B7643CF3E}" presName="hierChild2" presStyleCnt="0"/>
      <dgm:spPr/>
    </dgm:pt>
    <dgm:pt modelId="{D55E4124-BE41-4AD5-88E7-B72567937700}" type="pres">
      <dgm:prSet presAssocID="{6844C286-FAF4-43D9-90B7-5A8017CFB539}" presName="Name10" presStyleLbl="parChTrans1D2" presStyleIdx="0" presStyleCnt="3"/>
      <dgm:spPr/>
    </dgm:pt>
    <dgm:pt modelId="{2DA23C37-FC65-4724-B3D1-464EC5A79033}" type="pres">
      <dgm:prSet presAssocID="{F814DB1D-BE0E-41EE-93AA-9D2C68F8DEEC}" presName="hierRoot2" presStyleCnt="0"/>
      <dgm:spPr/>
    </dgm:pt>
    <dgm:pt modelId="{3A4FE883-BF29-4B3B-B206-2EE84782A7EB}" type="pres">
      <dgm:prSet presAssocID="{F814DB1D-BE0E-41EE-93AA-9D2C68F8DEEC}" presName="composite2" presStyleCnt="0"/>
      <dgm:spPr/>
    </dgm:pt>
    <dgm:pt modelId="{ABAFA1FF-D49E-4F10-BEB2-63C1FC4C7919}" type="pres">
      <dgm:prSet presAssocID="{F814DB1D-BE0E-41EE-93AA-9D2C68F8DEEC}" presName="background2" presStyleLbl="node2" presStyleIdx="0" presStyleCnt="3"/>
      <dgm:spPr/>
    </dgm:pt>
    <dgm:pt modelId="{C0E3705D-77FF-4C4E-8554-4CDAF51BC011}" type="pres">
      <dgm:prSet presAssocID="{F814DB1D-BE0E-41EE-93AA-9D2C68F8DEEC}" presName="text2" presStyleLbl="fgAcc2" presStyleIdx="0" presStyleCnt="3">
        <dgm:presLayoutVars>
          <dgm:chPref val="3"/>
        </dgm:presLayoutVars>
      </dgm:prSet>
      <dgm:spPr/>
    </dgm:pt>
    <dgm:pt modelId="{58F6978F-143B-4F14-9BFF-3A5B3476A076}" type="pres">
      <dgm:prSet presAssocID="{F814DB1D-BE0E-41EE-93AA-9D2C68F8DEEC}" presName="hierChild3" presStyleCnt="0"/>
      <dgm:spPr/>
    </dgm:pt>
    <dgm:pt modelId="{4F42AB4E-507C-4D0B-8C33-D144C70F4C85}" type="pres">
      <dgm:prSet presAssocID="{F3C59608-597F-4B6E-A87F-EC74002E2897}" presName="Name10" presStyleLbl="parChTrans1D2" presStyleIdx="1" presStyleCnt="3"/>
      <dgm:spPr/>
    </dgm:pt>
    <dgm:pt modelId="{4AC7C28F-7E21-44A6-8F0C-3ECDBBA14847}" type="pres">
      <dgm:prSet presAssocID="{7DE4F1CB-9806-461B-A844-74B92CDC13B1}" presName="hierRoot2" presStyleCnt="0"/>
      <dgm:spPr/>
    </dgm:pt>
    <dgm:pt modelId="{7C9DC344-D699-4762-87FF-7484047AF163}" type="pres">
      <dgm:prSet presAssocID="{7DE4F1CB-9806-461B-A844-74B92CDC13B1}" presName="composite2" presStyleCnt="0"/>
      <dgm:spPr/>
    </dgm:pt>
    <dgm:pt modelId="{6063FDE1-9D8F-4393-B6EF-71A6EEF0F46B}" type="pres">
      <dgm:prSet presAssocID="{7DE4F1CB-9806-461B-A844-74B92CDC13B1}" presName="background2" presStyleLbl="node2" presStyleIdx="1" presStyleCnt="3"/>
      <dgm:spPr/>
    </dgm:pt>
    <dgm:pt modelId="{0BD989BD-2856-44D7-8676-A9C5DBF31CB4}" type="pres">
      <dgm:prSet presAssocID="{7DE4F1CB-9806-461B-A844-74B92CDC13B1}" presName="text2" presStyleLbl="fgAcc2" presStyleIdx="1" presStyleCnt="3">
        <dgm:presLayoutVars>
          <dgm:chPref val="3"/>
        </dgm:presLayoutVars>
      </dgm:prSet>
      <dgm:spPr/>
    </dgm:pt>
    <dgm:pt modelId="{27B40B71-A7DF-4216-801A-21511F7AB98C}" type="pres">
      <dgm:prSet presAssocID="{7DE4F1CB-9806-461B-A844-74B92CDC13B1}" presName="hierChild3" presStyleCnt="0"/>
      <dgm:spPr/>
    </dgm:pt>
    <dgm:pt modelId="{90570712-E106-4AB3-B295-1CA55B70C3CC}" type="pres">
      <dgm:prSet presAssocID="{4E51F063-0BC0-4D68-9987-49AFB9051455}" presName="Name10" presStyleLbl="parChTrans1D2" presStyleIdx="2" presStyleCnt="3"/>
      <dgm:spPr/>
    </dgm:pt>
    <dgm:pt modelId="{7385E67A-55AC-4AA6-B191-6550A8877120}" type="pres">
      <dgm:prSet presAssocID="{65DF3677-9CC3-4996-BC1E-A70DBE719B2D}" presName="hierRoot2" presStyleCnt="0"/>
      <dgm:spPr/>
    </dgm:pt>
    <dgm:pt modelId="{D93D1252-012B-4EC2-8701-8FB8F4C7E07A}" type="pres">
      <dgm:prSet presAssocID="{65DF3677-9CC3-4996-BC1E-A70DBE719B2D}" presName="composite2" presStyleCnt="0"/>
      <dgm:spPr/>
    </dgm:pt>
    <dgm:pt modelId="{7574823D-9642-4B04-BE49-40F45A0A9916}" type="pres">
      <dgm:prSet presAssocID="{65DF3677-9CC3-4996-BC1E-A70DBE719B2D}" presName="background2" presStyleLbl="node2" presStyleIdx="2" presStyleCnt="3"/>
      <dgm:spPr/>
    </dgm:pt>
    <dgm:pt modelId="{996D862A-A497-48D4-93B3-9B2640636B90}" type="pres">
      <dgm:prSet presAssocID="{65DF3677-9CC3-4996-BC1E-A70DBE719B2D}" presName="text2" presStyleLbl="fgAcc2" presStyleIdx="2" presStyleCnt="3">
        <dgm:presLayoutVars>
          <dgm:chPref val="3"/>
        </dgm:presLayoutVars>
      </dgm:prSet>
      <dgm:spPr/>
    </dgm:pt>
    <dgm:pt modelId="{3F560CF9-7531-4623-BA43-D1FFCB3A0225}" type="pres">
      <dgm:prSet presAssocID="{65DF3677-9CC3-4996-BC1E-A70DBE719B2D}" presName="hierChild3" presStyleCnt="0"/>
      <dgm:spPr/>
    </dgm:pt>
  </dgm:ptLst>
  <dgm:cxnLst>
    <dgm:cxn modelId="{35C6FA0A-97A4-4170-9533-10D96A927062}" srcId="{9DEC2820-1EBC-4CB7-B75C-43060FCA2CF6}" destId="{C3D40935-D01B-4040-836C-CA0B7643CF3E}" srcOrd="2" destOrd="0" parTransId="{6B471667-1C68-4AC7-81B3-9E1ACA401D17}" sibTransId="{BC03D84B-296E-49B6-B4D2-64130F1D185F}"/>
    <dgm:cxn modelId="{640E3F13-1FE8-44FA-8880-9207E293A019}" type="presOf" srcId="{7DE4F1CB-9806-461B-A844-74B92CDC13B1}" destId="{0BD989BD-2856-44D7-8676-A9C5DBF31CB4}" srcOrd="0" destOrd="0" presId="urn:microsoft.com/office/officeart/2005/8/layout/hierarchy1"/>
    <dgm:cxn modelId="{7BF12C1F-9C97-4310-B9FD-65F366523C31}" type="presOf" srcId="{C3D40935-D01B-4040-836C-CA0B7643CF3E}" destId="{BA37D5F2-3795-49DB-8D63-ED44DD6D1665}" srcOrd="0" destOrd="0" presId="urn:microsoft.com/office/officeart/2005/8/layout/hierarchy1"/>
    <dgm:cxn modelId="{6BA35E25-5877-40FB-B8F1-10111431A74E}" type="presOf" srcId="{6844C286-FAF4-43D9-90B7-5A8017CFB539}" destId="{D55E4124-BE41-4AD5-88E7-B72567937700}" srcOrd="0" destOrd="0" presId="urn:microsoft.com/office/officeart/2005/8/layout/hierarchy1"/>
    <dgm:cxn modelId="{8464AB2A-AAB7-4939-8E63-007FED8B1B90}" srcId="{C3D40935-D01B-4040-836C-CA0B7643CF3E}" destId="{7DE4F1CB-9806-461B-A844-74B92CDC13B1}" srcOrd="1" destOrd="0" parTransId="{F3C59608-597F-4B6E-A87F-EC74002E2897}" sibTransId="{88E8CA2D-795D-4AA5-A750-3CE53741E954}"/>
    <dgm:cxn modelId="{D1BFC748-28D7-4B02-A1E7-802825C1ED6E}" type="presOf" srcId="{4E51F063-0BC0-4D68-9987-49AFB9051455}" destId="{90570712-E106-4AB3-B295-1CA55B70C3CC}" srcOrd="0" destOrd="0" presId="urn:microsoft.com/office/officeart/2005/8/layout/hierarchy1"/>
    <dgm:cxn modelId="{C433EA51-5931-489C-82FE-449A5963CD22}" type="presOf" srcId="{3B4449DE-DBE8-42F5-9708-B52418126753}" destId="{FC756465-C5AD-4DED-88B8-D933E0BC85B9}" srcOrd="0" destOrd="0" presId="urn:microsoft.com/office/officeart/2005/8/layout/hierarchy1"/>
    <dgm:cxn modelId="{D7603C7C-A79F-4861-B1DB-453711ADF74B}" type="presOf" srcId="{F3C59608-597F-4B6E-A87F-EC74002E2897}" destId="{4F42AB4E-507C-4D0B-8C33-D144C70F4C85}" srcOrd="0" destOrd="0" presId="urn:microsoft.com/office/officeart/2005/8/layout/hierarchy1"/>
    <dgm:cxn modelId="{B5323198-5D29-4250-B324-771B538D390D}" srcId="{C3D40935-D01B-4040-836C-CA0B7643CF3E}" destId="{F814DB1D-BE0E-41EE-93AA-9D2C68F8DEEC}" srcOrd="0" destOrd="0" parTransId="{6844C286-FAF4-43D9-90B7-5A8017CFB539}" sibTransId="{A0D3C551-0CF3-4304-A766-22837258308A}"/>
    <dgm:cxn modelId="{779C56A2-1DD8-450C-8343-746647F07153}" type="presOf" srcId="{65DF3677-9CC3-4996-BC1E-A70DBE719B2D}" destId="{996D862A-A497-48D4-93B3-9B2640636B90}" srcOrd="0" destOrd="0" presId="urn:microsoft.com/office/officeart/2005/8/layout/hierarchy1"/>
    <dgm:cxn modelId="{1C4B39AA-E7D3-485A-88CE-284F0280A4A4}" type="presOf" srcId="{D9B215AC-0C14-4F40-80D1-08DE7BD6571C}" destId="{69619117-BD87-44B2-9776-32E75C5D189A}" srcOrd="0" destOrd="0" presId="urn:microsoft.com/office/officeart/2005/8/layout/hierarchy1"/>
    <dgm:cxn modelId="{656935B3-EFF2-4BF5-932B-EEB65421A747}" type="presOf" srcId="{F814DB1D-BE0E-41EE-93AA-9D2C68F8DEEC}" destId="{C0E3705D-77FF-4C4E-8554-4CDAF51BC011}" srcOrd="0" destOrd="0" presId="urn:microsoft.com/office/officeart/2005/8/layout/hierarchy1"/>
    <dgm:cxn modelId="{96A8BDBE-17FF-465D-8041-8270160BCF40}" srcId="{9DEC2820-1EBC-4CB7-B75C-43060FCA2CF6}" destId="{3B4449DE-DBE8-42F5-9708-B52418126753}" srcOrd="1" destOrd="0" parTransId="{33458C98-4629-4E51-8E0C-DC1470A20D2C}" sibTransId="{9F459352-A5CB-401C-83A6-AE6241BDCF07}"/>
    <dgm:cxn modelId="{37A7E1D7-8588-4C5D-AC4E-C7337020D7D9}" type="presOf" srcId="{9DEC2820-1EBC-4CB7-B75C-43060FCA2CF6}" destId="{50AB1A17-DC89-4ADD-9470-E49B979BC46C}" srcOrd="0" destOrd="0" presId="urn:microsoft.com/office/officeart/2005/8/layout/hierarchy1"/>
    <dgm:cxn modelId="{B3EE59DF-EB76-4A76-90A1-185813C65A11}" srcId="{9DEC2820-1EBC-4CB7-B75C-43060FCA2CF6}" destId="{D9B215AC-0C14-4F40-80D1-08DE7BD6571C}" srcOrd="0" destOrd="0" parTransId="{38D92A88-F379-448B-B802-C52D496FB31A}" sibTransId="{9B161F0F-7825-4B1C-B532-DBCC48174360}"/>
    <dgm:cxn modelId="{A405B1E0-E237-4014-9239-80BBDF2676AF}" srcId="{C3D40935-D01B-4040-836C-CA0B7643CF3E}" destId="{65DF3677-9CC3-4996-BC1E-A70DBE719B2D}" srcOrd="2" destOrd="0" parTransId="{4E51F063-0BC0-4D68-9987-49AFB9051455}" sibTransId="{58C44BB2-71F0-4812-82AC-466E0A7BB17F}"/>
    <dgm:cxn modelId="{0FBE7FAF-622B-4114-992E-E717D67284B3}" type="presParOf" srcId="{50AB1A17-DC89-4ADD-9470-E49B979BC46C}" destId="{759CC07E-2F49-4E28-B1F9-FEE7A7C24E35}" srcOrd="0" destOrd="0" presId="urn:microsoft.com/office/officeart/2005/8/layout/hierarchy1"/>
    <dgm:cxn modelId="{9C65670B-9E92-466E-A335-53851C17B7F7}" type="presParOf" srcId="{759CC07E-2F49-4E28-B1F9-FEE7A7C24E35}" destId="{11CF245A-9132-489A-BB79-F9F9274D4F33}" srcOrd="0" destOrd="0" presId="urn:microsoft.com/office/officeart/2005/8/layout/hierarchy1"/>
    <dgm:cxn modelId="{FFB763A3-4995-4594-848A-D13EF606421A}" type="presParOf" srcId="{11CF245A-9132-489A-BB79-F9F9274D4F33}" destId="{87FCC07B-055C-40C7-963E-5589EDED612D}" srcOrd="0" destOrd="0" presId="urn:microsoft.com/office/officeart/2005/8/layout/hierarchy1"/>
    <dgm:cxn modelId="{E427E994-A740-4249-ABC0-180292C113F4}" type="presParOf" srcId="{11CF245A-9132-489A-BB79-F9F9274D4F33}" destId="{69619117-BD87-44B2-9776-32E75C5D189A}" srcOrd="1" destOrd="0" presId="urn:microsoft.com/office/officeart/2005/8/layout/hierarchy1"/>
    <dgm:cxn modelId="{604133EC-445C-4EDC-9025-117D456172CC}" type="presParOf" srcId="{759CC07E-2F49-4E28-B1F9-FEE7A7C24E35}" destId="{455FC90E-03BB-4144-BF96-149AE5299139}" srcOrd="1" destOrd="0" presId="urn:microsoft.com/office/officeart/2005/8/layout/hierarchy1"/>
    <dgm:cxn modelId="{473931FC-5654-46C7-899B-B2F2B5AFCBD2}" type="presParOf" srcId="{50AB1A17-DC89-4ADD-9470-E49B979BC46C}" destId="{18C112E1-7292-4439-9D6D-A7CA94A875BC}" srcOrd="1" destOrd="0" presId="urn:microsoft.com/office/officeart/2005/8/layout/hierarchy1"/>
    <dgm:cxn modelId="{92A388DE-D24F-49A2-8536-DD93365A408D}" type="presParOf" srcId="{18C112E1-7292-4439-9D6D-A7CA94A875BC}" destId="{98027A43-CA40-4998-B243-8F01001F5B68}" srcOrd="0" destOrd="0" presId="urn:microsoft.com/office/officeart/2005/8/layout/hierarchy1"/>
    <dgm:cxn modelId="{9F60F7D4-526F-453E-9309-52DA2DC714C6}" type="presParOf" srcId="{98027A43-CA40-4998-B243-8F01001F5B68}" destId="{9337BE2B-26B7-44D4-B296-AD07FD7F9666}" srcOrd="0" destOrd="0" presId="urn:microsoft.com/office/officeart/2005/8/layout/hierarchy1"/>
    <dgm:cxn modelId="{5E92B887-00C7-46DC-83EA-A0AD31BEFBE3}" type="presParOf" srcId="{98027A43-CA40-4998-B243-8F01001F5B68}" destId="{FC756465-C5AD-4DED-88B8-D933E0BC85B9}" srcOrd="1" destOrd="0" presId="urn:microsoft.com/office/officeart/2005/8/layout/hierarchy1"/>
    <dgm:cxn modelId="{F333A3F8-3816-4108-AFDB-60DBC785C2AE}" type="presParOf" srcId="{18C112E1-7292-4439-9D6D-A7CA94A875BC}" destId="{78B34953-1F05-4720-AE23-840E71EEFB93}" srcOrd="1" destOrd="0" presId="urn:microsoft.com/office/officeart/2005/8/layout/hierarchy1"/>
    <dgm:cxn modelId="{0714D403-EE23-4989-824B-E04122FE4600}" type="presParOf" srcId="{50AB1A17-DC89-4ADD-9470-E49B979BC46C}" destId="{C08CA488-9B5F-4873-B3CA-61CA861B9B9C}" srcOrd="2" destOrd="0" presId="urn:microsoft.com/office/officeart/2005/8/layout/hierarchy1"/>
    <dgm:cxn modelId="{2FE5A1B2-EB5A-42D2-BACC-CC44AE1FB82D}" type="presParOf" srcId="{C08CA488-9B5F-4873-B3CA-61CA861B9B9C}" destId="{3B45F716-00CD-4981-9FC0-A10D921BF496}" srcOrd="0" destOrd="0" presId="urn:microsoft.com/office/officeart/2005/8/layout/hierarchy1"/>
    <dgm:cxn modelId="{F970EF5B-7031-4D35-8B38-D638DFCE38DF}" type="presParOf" srcId="{3B45F716-00CD-4981-9FC0-A10D921BF496}" destId="{138C319D-2AD6-4CDB-AB55-CDD0D6D56EDE}" srcOrd="0" destOrd="0" presId="urn:microsoft.com/office/officeart/2005/8/layout/hierarchy1"/>
    <dgm:cxn modelId="{D694D806-EA65-4DE2-AD0F-51CA3E90769F}" type="presParOf" srcId="{3B45F716-00CD-4981-9FC0-A10D921BF496}" destId="{BA37D5F2-3795-49DB-8D63-ED44DD6D1665}" srcOrd="1" destOrd="0" presId="urn:microsoft.com/office/officeart/2005/8/layout/hierarchy1"/>
    <dgm:cxn modelId="{8B1D38E6-6383-4530-8C57-3F23CDB81EBD}" type="presParOf" srcId="{C08CA488-9B5F-4873-B3CA-61CA861B9B9C}" destId="{F46437F2-E7A0-4DB1-AB2C-C10A06C83837}" srcOrd="1" destOrd="0" presId="urn:microsoft.com/office/officeart/2005/8/layout/hierarchy1"/>
    <dgm:cxn modelId="{5809017C-7673-4468-B4DF-1D22E58123C6}" type="presParOf" srcId="{F46437F2-E7A0-4DB1-AB2C-C10A06C83837}" destId="{D55E4124-BE41-4AD5-88E7-B72567937700}" srcOrd="0" destOrd="0" presId="urn:microsoft.com/office/officeart/2005/8/layout/hierarchy1"/>
    <dgm:cxn modelId="{3A8F5B39-377C-410A-ADD2-ABD2072C4F6C}" type="presParOf" srcId="{F46437F2-E7A0-4DB1-AB2C-C10A06C83837}" destId="{2DA23C37-FC65-4724-B3D1-464EC5A79033}" srcOrd="1" destOrd="0" presId="urn:microsoft.com/office/officeart/2005/8/layout/hierarchy1"/>
    <dgm:cxn modelId="{58022FD8-0D52-4A43-8219-B57A0EFD18CE}" type="presParOf" srcId="{2DA23C37-FC65-4724-B3D1-464EC5A79033}" destId="{3A4FE883-BF29-4B3B-B206-2EE84782A7EB}" srcOrd="0" destOrd="0" presId="urn:microsoft.com/office/officeart/2005/8/layout/hierarchy1"/>
    <dgm:cxn modelId="{2831214B-F63B-4269-9642-C124D4244DDB}" type="presParOf" srcId="{3A4FE883-BF29-4B3B-B206-2EE84782A7EB}" destId="{ABAFA1FF-D49E-4F10-BEB2-63C1FC4C7919}" srcOrd="0" destOrd="0" presId="urn:microsoft.com/office/officeart/2005/8/layout/hierarchy1"/>
    <dgm:cxn modelId="{85DAD500-C8DE-4D31-9FD3-756CF833F371}" type="presParOf" srcId="{3A4FE883-BF29-4B3B-B206-2EE84782A7EB}" destId="{C0E3705D-77FF-4C4E-8554-4CDAF51BC011}" srcOrd="1" destOrd="0" presId="urn:microsoft.com/office/officeart/2005/8/layout/hierarchy1"/>
    <dgm:cxn modelId="{B7ABF612-59EE-410F-BD85-94F44C3C1348}" type="presParOf" srcId="{2DA23C37-FC65-4724-B3D1-464EC5A79033}" destId="{58F6978F-143B-4F14-9BFF-3A5B3476A076}" srcOrd="1" destOrd="0" presId="urn:microsoft.com/office/officeart/2005/8/layout/hierarchy1"/>
    <dgm:cxn modelId="{449090EC-C2D0-4F18-A454-BE63B3E299EB}" type="presParOf" srcId="{F46437F2-E7A0-4DB1-AB2C-C10A06C83837}" destId="{4F42AB4E-507C-4D0B-8C33-D144C70F4C85}" srcOrd="2" destOrd="0" presId="urn:microsoft.com/office/officeart/2005/8/layout/hierarchy1"/>
    <dgm:cxn modelId="{F0C0E59B-6302-46C7-8BAB-9379795B5393}" type="presParOf" srcId="{F46437F2-E7A0-4DB1-AB2C-C10A06C83837}" destId="{4AC7C28F-7E21-44A6-8F0C-3ECDBBA14847}" srcOrd="3" destOrd="0" presId="urn:microsoft.com/office/officeart/2005/8/layout/hierarchy1"/>
    <dgm:cxn modelId="{3909F76C-D14D-4C1E-BEBC-537A2D7F034E}" type="presParOf" srcId="{4AC7C28F-7E21-44A6-8F0C-3ECDBBA14847}" destId="{7C9DC344-D699-4762-87FF-7484047AF163}" srcOrd="0" destOrd="0" presId="urn:microsoft.com/office/officeart/2005/8/layout/hierarchy1"/>
    <dgm:cxn modelId="{4D24F8F3-4F33-44D9-BCE4-61864A937003}" type="presParOf" srcId="{7C9DC344-D699-4762-87FF-7484047AF163}" destId="{6063FDE1-9D8F-4393-B6EF-71A6EEF0F46B}" srcOrd="0" destOrd="0" presId="urn:microsoft.com/office/officeart/2005/8/layout/hierarchy1"/>
    <dgm:cxn modelId="{D58AEDE0-AA7A-400F-BF31-A4E403AD4AA6}" type="presParOf" srcId="{7C9DC344-D699-4762-87FF-7484047AF163}" destId="{0BD989BD-2856-44D7-8676-A9C5DBF31CB4}" srcOrd="1" destOrd="0" presId="urn:microsoft.com/office/officeart/2005/8/layout/hierarchy1"/>
    <dgm:cxn modelId="{8D2478FD-EB2C-4430-8333-10C37F48CF2D}" type="presParOf" srcId="{4AC7C28F-7E21-44A6-8F0C-3ECDBBA14847}" destId="{27B40B71-A7DF-4216-801A-21511F7AB98C}" srcOrd="1" destOrd="0" presId="urn:microsoft.com/office/officeart/2005/8/layout/hierarchy1"/>
    <dgm:cxn modelId="{4BA2DE11-6926-40B9-8F5F-36E286B7898B}" type="presParOf" srcId="{F46437F2-E7A0-4DB1-AB2C-C10A06C83837}" destId="{90570712-E106-4AB3-B295-1CA55B70C3CC}" srcOrd="4" destOrd="0" presId="urn:microsoft.com/office/officeart/2005/8/layout/hierarchy1"/>
    <dgm:cxn modelId="{DCAB940E-4A61-4B80-BCA4-6754AA2F7D66}" type="presParOf" srcId="{F46437F2-E7A0-4DB1-AB2C-C10A06C83837}" destId="{7385E67A-55AC-4AA6-B191-6550A8877120}" srcOrd="5" destOrd="0" presId="urn:microsoft.com/office/officeart/2005/8/layout/hierarchy1"/>
    <dgm:cxn modelId="{68F69CD5-2C75-483B-8782-8500A676C4DE}" type="presParOf" srcId="{7385E67A-55AC-4AA6-B191-6550A8877120}" destId="{D93D1252-012B-4EC2-8701-8FB8F4C7E07A}" srcOrd="0" destOrd="0" presId="urn:microsoft.com/office/officeart/2005/8/layout/hierarchy1"/>
    <dgm:cxn modelId="{DF5CA368-355C-47FE-9C07-491C17C42282}" type="presParOf" srcId="{D93D1252-012B-4EC2-8701-8FB8F4C7E07A}" destId="{7574823D-9642-4B04-BE49-40F45A0A9916}" srcOrd="0" destOrd="0" presId="urn:microsoft.com/office/officeart/2005/8/layout/hierarchy1"/>
    <dgm:cxn modelId="{599697FD-773F-4127-9CF1-343DABEFBFFE}" type="presParOf" srcId="{D93D1252-012B-4EC2-8701-8FB8F4C7E07A}" destId="{996D862A-A497-48D4-93B3-9B2640636B90}" srcOrd="1" destOrd="0" presId="urn:microsoft.com/office/officeart/2005/8/layout/hierarchy1"/>
    <dgm:cxn modelId="{EC58084E-48A7-4A65-9A2B-3CF9B2383104}" type="presParOf" srcId="{7385E67A-55AC-4AA6-B191-6550A8877120}" destId="{3F560CF9-7531-4623-BA43-D1FFCB3A022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864623D-80B1-43E0-8AAB-F6EA8A6596D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754B1A0-2320-4595-911A-28823D69B1C8}">
      <dgm:prSet/>
      <dgm:spPr/>
      <dgm:t>
        <a:bodyPr/>
        <a:lstStyle/>
        <a:p>
          <a:r>
            <a:rPr lang="hu-HU"/>
            <a:t>Marxist understanding of education as reproduction</a:t>
          </a:r>
          <a:endParaRPr lang="en-US"/>
        </a:p>
      </dgm:t>
    </dgm:pt>
    <dgm:pt modelId="{F539BC53-91EB-4BC6-93AB-5F8C0FE268E4}" type="parTrans" cxnId="{C81F4275-0EBA-4B64-9FB1-1E589162EA01}">
      <dgm:prSet/>
      <dgm:spPr/>
      <dgm:t>
        <a:bodyPr/>
        <a:lstStyle/>
        <a:p>
          <a:endParaRPr lang="en-US"/>
        </a:p>
      </dgm:t>
    </dgm:pt>
    <dgm:pt modelId="{322BDE90-8A4D-4A3F-8183-B3944DF6E7F3}" type="sibTrans" cxnId="{C81F4275-0EBA-4B64-9FB1-1E589162EA01}">
      <dgm:prSet/>
      <dgm:spPr/>
      <dgm:t>
        <a:bodyPr/>
        <a:lstStyle/>
        <a:p>
          <a:endParaRPr lang="en-US"/>
        </a:p>
      </dgm:t>
    </dgm:pt>
    <dgm:pt modelId="{969433B8-0A51-49C9-8B7E-92EA38D704F8}">
      <dgm:prSet/>
      <dgm:spPr/>
      <dgm:t>
        <a:bodyPr/>
        <a:lstStyle/>
        <a:p>
          <a:r>
            <a:rPr lang="hu-HU"/>
            <a:t>World-system theory: Hungary as a semi-peripheral country  </a:t>
          </a:r>
          <a:endParaRPr lang="en-US"/>
        </a:p>
      </dgm:t>
    </dgm:pt>
    <dgm:pt modelId="{7B0E30C0-C879-4D09-B591-14AF1CD0C3CD}" type="parTrans" cxnId="{E84ED650-BC8E-4932-A85F-6787D0ECD98C}">
      <dgm:prSet/>
      <dgm:spPr/>
      <dgm:t>
        <a:bodyPr/>
        <a:lstStyle/>
        <a:p>
          <a:endParaRPr lang="en-US"/>
        </a:p>
      </dgm:t>
    </dgm:pt>
    <dgm:pt modelId="{C673B770-722B-4EDF-8A5F-84C170EF47FF}" type="sibTrans" cxnId="{E84ED650-BC8E-4932-A85F-6787D0ECD98C}">
      <dgm:prSet/>
      <dgm:spPr/>
      <dgm:t>
        <a:bodyPr/>
        <a:lstStyle/>
        <a:p>
          <a:endParaRPr lang="en-US"/>
        </a:p>
      </dgm:t>
    </dgm:pt>
    <dgm:pt modelId="{CDA31B37-88F2-4140-9ADB-CA95662927E7}">
      <dgm:prSet/>
      <dgm:spPr/>
      <dgm:t>
        <a:bodyPr/>
        <a:lstStyle/>
        <a:p>
          <a:r>
            <a:rPr lang="en-GB"/>
            <a:t>"ideology is to focus on the way it operates in the formation and transformation of human subjectivity" (Therborn, 1980/1999) </a:t>
          </a:r>
          <a:endParaRPr lang="en-US"/>
        </a:p>
      </dgm:t>
    </dgm:pt>
    <dgm:pt modelId="{F701ABB3-FEA7-4204-BA62-BED2674D1D01}" type="parTrans" cxnId="{A54B9620-8CA6-46D4-AF87-A3D8E9773ADA}">
      <dgm:prSet/>
      <dgm:spPr/>
      <dgm:t>
        <a:bodyPr/>
        <a:lstStyle/>
        <a:p>
          <a:endParaRPr lang="en-US"/>
        </a:p>
      </dgm:t>
    </dgm:pt>
    <dgm:pt modelId="{9DF76F1B-2731-4939-813C-7F120660592A}" type="sibTrans" cxnId="{A54B9620-8CA6-46D4-AF87-A3D8E9773ADA}">
      <dgm:prSet/>
      <dgm:spPr/>
      <dgm:t>
        <a:bodyPr/>
        <a:lstStyle/>
        <a:p>
          <a:endParaRPr lang="en-US"/>
        </a:p>
      </dgm:t>
    </dgm:pt>
    <dgm:pt modelId="{AF24085C-83CD-4EE6-B997-401F0A2FACF7}">
      <dgm:prSet/>
      <dgm:spPr/>
      <dgm:t>
        <a:bodyPr/>
        <a:lstStyle/>
        <a:p>
          <a:r>
            <a:rPr lang="hu-HU"/>
            <a:t>Bourdieu’s habitus: social position and bodily performances are related </a:t>
          </a:r>
          <a:endParaRPr lang="en-US"/>
        </a:p>
      </dgm:t>
    </dgm:pt>
    <dgm:pt modelId="{D294E7F4-05D3-46FD-B524-7EF89DAF5F86}" type="parTrans" cxnId="{DD6E4D6A-5115-4B29-B866-EEE032964AE2}">
      <dgm:prSet/>
      <dgm:spPr/>
      <dgm:t>
        <a:bodyPr/>
        <a:lstStyle/>
        <a:p>
          <a:endParaRPr lang="en-US"/>
        </a:p>
      </dgm:t>
    </dgm:pt>
    <dgm:pt modelId="{0993F489-7CE6-443E-B3B0-16BD10F37803}" type="sibTrans" cxnId="{DD6E4D6A-5115-4B29-B866-EEE032964AE2}">
      <dgm:prSet/>
      <dgm:spPr/>
      <dgm:t>
        <a:bodyPr/>
        <a:lstStyle/>
        <a:p>
          <a:endParaRPr lang="en-US"/>
        </a:p>
      </dgm:t>
    </dgm:pt>
    <dgm:pt modelId="{2D6E08E5-D0B3-4E54-81F6-77813FE58A70}" type="pres">
      <dgm:prSet presAssocID="{D864623D-80B1-43E0-8AAB-F6EA8A6596D2}" presName="linear" presStyleCnt="0">
        <dgm:presLayoutVars>
          <dgm:animLvl val="lvl"/>
          <dgm:resizeHandles val="exact"/>
        </dgm:presLayoutVars>
      </dgm:prSet>
      <dgm:spPr/>
    </dgm:pt>
    <dgm:pt modelId="{3337407A-FCEE-4883-B8ED-D15B1774CFB2}" type="pres">
      <dgm:prSet presAssocID="{2754B1A0-2320-4595-911A-28823D69B1C8}" presName="parentText" presStyleLbl="node1" presStyleIdx="0" presStyleCnt="4">
        <dgm:presLayoutVars>
          <dgm:chMax val="0"/>
          <dgm:bulletEnabled val="1"/>
        </dgm:presLayoutVars>
      </dgm:prSet>
      <dgm:spPr/>
    </dgm:pt>
    <dgm:pt modelId="{BF18106C-0452-45DB-B6E7-0623EA6CE68D}" type="pres">
      <dgm:prSet presAssocID="{322BDE90-8A4D-4A3F-8183-B3944DF6E7F3}" presName="spacer" presStyleCnt="0"/>
      <dgm:spPr/>
    </dgm:pt>
    <dgm:pt modelId="{65F27D48-C414-439C-A787-336E7DAAE623}" type="pres">
      <dgm:prSet presAssocID="{969433B8-0A51-49C9-8B7E-92EA38D704F8}" presName="parentText" presStyleLbl="node1" presStyleIdx="1" presStyleCnt="4">
        <dgm:presLayoutVars>
          <dgm:chMax val="0"/>
          <dgm:bulletEnabled val="1"/>
        </dgm:presLayoutVars>
      </dgm:prSet>
      <dgm:spPr/>
    </dgm:pt>
    <dgm:pt modelId="{1355384E-2BC5-4E2B-9BB6-2821BCA9719A}" type="pres">
      <dgm:prSet presAssocID="{C673B770-722B-4EDF-8A5F-84C170EF47FF}" presName="spacer" presStyleCnt="0"/>
      <dgm:spPr/>
    </dgm:pt>
    <dgm:pt modelId="{142117C5-5D9B-42FA-883D-4DFF85ED97AA}" type="pres">
      <dgm:prSet presAssocID="{CDA31B37-88F2-4140-9ADB-CA95662927E7}" presName="parentText" presStyleLbl="node1" presStyleIdx="2" presStyleCnt="4">
        <dgm:presLayoutVars>
          <dgm:chMax val="0"/>
          <dgm:bulletEnabled val="1"/>
        </dgm:presLayoutVars>
      </dgm:prSet>
      <dgm:spPr/>
    </dgm:pt>
    <dgm:pt modelId="{1ECE1FBD-1A1D-43D1-A08E-420DD23F749A}" type="pres">
      <dgm:prSet presAssocID="{9DF76F1B-2731-4939-813C-7F120660592A}" presName="spacer" presStyleCnt="0"/>
      <dgm:spPr/>
    </dgm:pt>
    <dgm:pt modelId="{FA740A57-5ABA-4FD7-B047-39420D1D557B}" type="pres">
      <dgm:prSet presAssocID="{AF24085C-83CD-4EE6-B997-401F0A2FACF7}" presName="parentText" presStyleLbl="node1" presStyleIdx="3" presStyleCnt="4">
        <dgm:presLayoutVars>
          <dgm:chMax val="0"/>
          <dgm:bulletEnabled val="1"/>
        </dgm:presLayoutVars>
      </dgm:prSet>
      <dgm:spPr/>
    </dgm:pt>
  </dgm:ptLst>
  <dgm:cxnLst>
    <dgm:cxn modelId="{F7A1FB08-2A4A-4008-969B-6C12B82404F0}" type="presOf" srcId="{AF24085C-83CD-4EE6-B997-401F0A2FACF7}" destId="{FA740A57-5ABA-4FD7-B047-39420D1D557B}" srcOrd="0" destOrd="0" presId="urn:microsoft.com/office/officeart/2005/8/layout/vList2"/>
    <dgm:cxn modelId="{56B9EC0E-0C10-4ABE-A31D-7A18C92773DE}" type="presOf" srcId="{969433B8-0A51-49C9-8B7E-92EA38D704F8}" destId="{65F27D48-C414-439C-A787-336E7DAAE623}" srcOrd="0" destOrd="0" presId="urn:microsoft.com/office/officeart/2005/8/layout/vList2"/>
    <dgm:cxn modelId="{72AD9A1B-E954-4B08-9F56-1CABCE7EB6FD}" type="presOf" srcId="{CDA31B37-88F2-4140-9ADB-CA95662927E7}" destId="{142117C5-5D9B-42FA-883D-4DFF85ED97AA}" srcOrd="0" destOrd="0" presId="urn:microsoft.com/office/officeart/2005/8/layout/vList2"/>
    <dgm:cxn modelId="{A54B9620-8CA6-46D4-AF87-A3D8E9773ADA}" srcId="{D864623D-80B1-43E0-8AAB-F6EA8A6596D2}" destId="{CDA31B37-88F2-4140-9ADB-CA95662927E7}" srcOrd="2" destOrd="0" parTransId="{F701ABB3-FEA7-4204-BA62-BED2674D1D01}" sibTransId="{9DF76F1B-2731-4939-813C-7F120660592A}"/>
    <dgm:cxn modelId="{9FD28629-B213-4E80-A06A-F35F6669B6DC}" type="presOf" srcId="{2754B1A0-2320-4595-911A-28823D69B1C8}" destId="{3337407A-FCEE-4883-B8ED-D15B1774CFB2}" srcOrd="0" destOrd="0" presId="urn:microsoft.com/office/officeart/2005/8/layout/vList2"/>
    <dgm:cxn modelId="{57A89E31-F4D3-4150-97F7-13CE48890707}" type="presOf" srcId="{D864623D-80B1-43E0-8AAB-F6EA8A6596D2}" destId="{2D6E08E5-D0B3-4E54-81F6-77813FE58A70}" srcOrd="0" destOrd="0" presId="urn:microsoft.com/office/officeart/2005/8/layout/vList2"/>
    <dgm:cxn modelId="{DD6E4D6A-5115-4B29-B866-EEE032964AE2}" srcId="{D864623D-80B1-43E0-8AAB-F6EA8A6596D2}" destId="{AF24085C-83CD-4EE6-B997-401F0A2FACF7}" srcOrd="3" destOrd="0" parTransId="{D294E7F4-05D3-46FD-B524-7EF89DAF5F86}" sibTransId="{0993F489-7CE6-443E-B3B0-16BD10F37803}"/>
    <dgm:cxn modelId="{E84ED650-BC8E-4932-A85F-6787D0ECD98C}" srcId="{D864623D-80B1-43E0-8AAB-F6EA8A6596D2}" destId="{969433B8-0A51-49C9-8B7E-92EA38D704F8}" srcOrd="1" destOrd="0" parTransId="{7B0E30C0-C879-4D09-B591-14AF1CD0C3CD}" sibTransId="{C673B770-722B-4EDF-8A5F-84C170EF47FF}"/>
    <dgm:cxn modelId="{C81F4275-0EBA-4B64-9FB1-1E589162EA01}" srcId="{D864623D-80B1-43E0-8AAB-F6EA8A6596D2}" destId="{2754B1A0-2320-4595-911A-28823D69B1C8}" srcOrd="0" destOrd="0" parTransId="{F539BC53-91EB-4BC6-93AB-5F8C0FE268E4}" sibTransId="{322BDE90-8A4D-4A3F-8183-B3944DF6E7F3}"/>
    <dgm:cxn modelId="{659D4B3E-898D-405B-8B48-2D2214488E4A}" type="presParOf" srcId="{2D6E08E5-D0B3-4E54-81F6-77813FE58A70}" destId="{3337407A-FCEE-4883-B8ED-D15B1774CFB2}" srcOrd="0" destOrd="0" presId="urn:microsoft.com/office/officeart/2005/8/layout/vList2"/>
    <dgm:cxn modelId="{CE604FFE-B001-4D91-8AB3-131B889766FA}" type="presParOf" srcId="{2D6E08E5-D0B3-4E54-81F6-77813FE58A70}" destId="{BF18106C-0452-45DB-B6E7-0623EA6CE68D}" srcOrd="1" destOrd="0" presId="urn:microsoft.com/office/officeart/2005/8/layout/vList2"/>
    <dgm:cxn modelId="{2820DE5A-6FF2-439E-8705-69DA44C7E678}" type="presParOf" srcId="{2D6E08E5-D0B3-4E54-81F6-77813FE58A70}" destId="{65F27D48-C414-439C-A787-336E7DAAE623}" srcOrd="2" destOrd="0" presId="urn:microsoft.com/office/officeart/2005/8/layout/vList2"/>
    <dgm:cxn modelId="{1E50D437-7302-4C60-824C-A202DFC2618E}" type="presParOf" srcId="{2D6E08E5-D0B3-4E54-81F6-77813FE58A70}" destId="{1355384E-2BC5-4E2B-9BB6-2821BCA9719A}" srcOrd="3" destOrd="0" presId="urn:microsoft.com/office/officeart/2005/8/layout/vList2"/>
    <dgm:cxn modelId="{75D5AF40-AAA1-4B7B-A023-43D7AFF247DA}" type="presParOf" srcId="{2D6E08E5-D0B3-4E54-81F6-77813FE58A70}" destId="{142117C5-5D9B-42FA-883D-4DFF85ED97AA}" srcOrd="4" destOrd="0" presId="urn:microsoft.com/office/officeart/2005/8/layout/vList2"/>
    <dgm:cxn modelId="{42800440-FA1B-4775-A2D5-E5278BF36602}" type="presParOf" srcId="{2D6E08E5-D0B3-4E54-81F6-77813FE58A70}" destId="{1ECE1FBD-1A1D-43D1-A08E-420DD23F749A}" srcOrd="5" destOrd="0" presId="urn:microsoft.com/office/officeart/2005/8/layout/vList2"/>
    <dgm:cxn modelId="{3EFDFB31-C566-4E97-93DF-5F2C92592ACB}" type="presParOf" srcId="{2D6E08E5-D0B3-4E54-81F6-77813FE58A70}" destId="{FA740A57-5ABA-4FD7-B047-39420D1D557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6E45D7-3F23-476F-91DC-FFB136E4F553}">
      <dsp:nvSpPr>
        <dsp:cNvPr id="0" name=""/>
        <dsp:cNvSpPr/>
      </dsp:nvSpPr>
      <dsp:spPr>
        <a:xfrm>
          <a:off x="0" y="47749"/>
          <a:ext cx="10058399" cy="99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hu-HU" sz="2500" kern="1200"/>
            <a:t>Ethnography for researching educational inequalities (and underlying structures)</a:t>
          </a:r>
          <a:endParaRPr lang="en-US" sz="2500" kern="1200"/>
        </a:p>
      </dsp:txBody>
      <dsp:txXfrm>
        <a:off x="48547" y="96296"/>
        <a:ext cx="9961305" cy="897406"/>
      </dsp:txXfrm>
    </dsp:sp>
    <dsp:sp modelId="{348B590D-3AB1-447B-9FC2-575978B71857}">
      <dsp:nvSpPr>
        <dsp:cNvPr id="0" name=""/>
        <dsp:cNvSpPr/>
      </dsp:nvSpPr>
      <dsp:spPr>
        <a:xfrm>
          <a:off x="0" y="1042249"/>
          <a:ext cx="10058399" cy="698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9354"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hu-HU" sz="2000" kern="1200"/>
            <a:t>McLaren (1993): Schooling as a Ritual Performance </a:t>
          </a:r>
          <a:endParaRPr lang="en-US" sz="2000" kern="1200"/>
        </a:p>
        <a:p>
          <a:pPr marL="228600" lvl="1" indent="-228600" algn="l" defTabSz="889000">
            <a:lnSpc>
              <a:spcPct val="90000"/>
            </a:lnSpc>
            <a:spcBef>
              <a:spcPct val="0"/>
            </a:spcBef>
            <a:spcAft>
              <a:spcPct val="20000"/>
            </a:spcAft>
            <a:buChar char="•"/>
          </a:pPr>
          <a:r>
            <a:rPr lang="hu-HU" sz="2000" kern="1200"/>
            <a:t>Beach and Dovemark (2007): Education and the commodity problem </a:t>
          </a:r>
          <a:endParaRPr lang="en-US" sz="2000" kern="1200"/>
        </a:p>
      </dsp:txBody>
      <dsp:txXfrm>
        <a:off x="0" y="1042249"/>
        <a:ext cx="10058399" cy="698625"/>
      </dsp:txXfrm>
    </dsp:sp>
    <dsp:sp modelId="{896ADA2E-B7F7-4515-BE87-4CF4CF105F1B}">
      <dsp:nvSpPr>
        <dsp:cNvPr id="0" name=""/>
        <dsp:cNvSpPr/>
      </dsp:nvSpPr>
      <dsp:spPr>
        <a:xfrm>
          <a:off x="0" y="1740874"/>
          <a:ext cx="10058399" cy="99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hu-HU" sz="2500" kern="1200"/>
            <a:t>Not neutral, „academic” research </a:t>
          </a:r>
          <a:endParaRPr lang="en-US" sz="2500" kern="1200"/>
        </a:p>
      </dsp:txBody>
      <dsp:txXfrm>
        <a:off x="48547" y="1789421"/>
        <a:ext cx="9961305" cy="897406"/>
      </dsp:txXfrm>
    </dsp:sp>
    <dsp:sp modelId="{E8C2770B-7353-43B1-9653-7597411C3EDB}">
      <dsp:nvSpPr>
        <dsp:cNvPr id="0" name=""/>
        <dsp:cNvSpPr/>
      </dsp:nvSpPr>
      <dsp:spPr>
        <a:xfrm>
          <a:off x="0" y="2807374"/>
          <a:ext cx="10058399" cy="9945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hu-HU" sz="2500" kern="1200"/>
            <a:t>Activist research: emancipatory, sometimes participatory studies</a:t>
          </a:r>
          <a:endParaRPr lang="en-US" sz="2500" kern="1200"/>
        </a:p>
      </dsp:txBody>
      <dsp:txXfrm>
        <a:off x="48547" y="2855921"/>
        <a:ext cx="9961305" cy="8974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570712-E106-4AB3-B295-1CA55B70C3CC}">
      <dsp:nvSpPr>
        <dsp:cNvPr id="0" name=""/>
        <dsp:cNvSpPr/>
      </dsp:nvSpPr>
      <dsp:spPr>
        <a:xfrm>
          <a:off x="6198096" y="1507808"/>
          <a:ext cx="2571571" cy="611917"/>
        </a:xfrm>
        <a:custGeom>
          <a:avLst/>
          <a:gdLst/>
          <a:ahLst/>
          <a:cxnLst/>
          <a:rect l="0" t="0" r="0" b="0"/>
          <a:pathLst>
            <a:path>
              <a:moveTo>
                <a:pt x="0" y="0"/>
              </a:moveTo>
              <a:lnTo>
                <a:pt x="0" y="417003"/>
              </a:lnTo>
              <a:lnTo>
                <a:pt x="2571571" y="417003"/>
              </a:lnTo>
              <a:lnTo>
                <a:pt x="2571571" y="611917"/>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42AB4E-507C-4D0B-8C33-D144C70F4C85}">
      <dsp:nvSpPr>
        <dsp:cNvPr id="0" name=""/>
        <dsp:cNvSpPr/>
      </dsp:nvSpPr>
      <dsp:spPr>
        <a:xfrm>
          <a:off x="6152376" y="1507808"/>
          <a:ext cx="91440" cy="611917"/>
        </a:xfrm>
        <a:custGeom>
          <a:avLst/>
          <a:gdLst/>
          <a:ahLst/>
          <a:cxnLst/>
          <a:rect l="0" t="0" r="0" b="0"/>
          <a:pathLst>
            <a:path>
              <a:moveTo>
                <a:pt x="45720" y="0"/>
              </a:moveTo>
              <a:lnTo>
                <a:pt x="45720" y="611917"/>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5E4124-BE41-4AD5-88E7-B72567937700}">
      <dsp:nvSpPr>
        <dsp:cNvPr id="0" name=""/>
        <dsp:cNvSpPr/>
      </dsp:nvSpPr>
      <dsp:spPr>
        <a:xfrm>
          <a:off x="3626524" y="1507808"/>
          <a:ext cx="2571571" cy="611917"/>
        </a:xfrm>
        <a:custGeom>
          <a:avLst/>
          <a:gdLst/>
          <a:ahLst/>
          <a:cxnLst/>
          <a:rect l="0" t="0" r="0" b="0"/>
          <a:pathLst>
            <a:path>
              <a:moveTo>
                <a:pt x="2571571" y="0"/>
              </a:moveTo>
              <a:lnTo>
                <a:pt x="2571571" y="417003"/>
              </a:lnTo>
              <a:lnTo>
                <a:pt x="0" y="417003"/>
              </a:lnTo>
              <a:lnTo>
                <a:pt x="0" y="611917"/>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FCC07B-055C-40C7-963E-5589EDED612D}">
      <dsp:nvSpPr>
        <dsp:cNvPr id="0" name=""/>
        <dsp:cNvSpPr/>
      </dsp:nvSpPr>
      <dsp:spPr>
        <a:xfrm>
          <a:off x="2946" y="171760"/>
          <a:ext cx="2104012" cy="1336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69619117-BD87-44B2-9776-32E75C5D189A}">
      <dsp:nvSpPr>
        <dsp:cNvPr id="0" name=""/>
        <dsp:cNvSpPr/>
      </dsp:nvSpPr>
      <dsp:spPr>
        <a:xfrm>
          <a:off x="236726" y="393850"/>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hu-HU" sz="1900" kern="1200"/>
            <a:t>Against the postmodern perspectives  </a:t>
          </a:r>
          <a:endParaRPr lang="en-US" sz="1900" kern="1200"/>
        </a:p>
      </dsp:txBody>
      <dsp:txXfrm>
        <a:off x="275858" y="432982"/>
        <a:ext cx="2025748" cy="1257784"/>
      </dsp:txXfrm>
    </dsp:sp>
    <dsp:sp modelId="{9337BE2B-26B7-44D4-B296-AD07FD7F9666}">
      <dsp:nvSpPr>
        <dsp:cNvPr id="0" name=""/>
        <dsp:cNvSpPr/>
      </dsp:nvSpPr>
      <dsp:spPr>
        <a:xfrm>
          <a:off x="2574518" y="171760"/>
          <a:ext cx="2104012" cy="1336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C756465-C5AD-4DED-88B8-D933E0BC85B9}">
      <dsp:nvSpPr>
        <dsp:cNvPr id="0" name=""/>
        <dsp:cNvSpPr/>
      </dsp:nvSpPr>
      <dsp:spPr>
        <a:xfrm>
          <a:off x="2808297" y="393850"/>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hu-HU" sz="1900" kern="1200"/>
            <a:t>Explanatory theories for understanding reality </a:t>
          </a:r>
          <a:endParaRPr lang="en-US" sz="1900" kern="1200"/>
        </a:p>
      </dsp:txBody>
      <dsp:txXfrm>
        <a:off x="2847429" y="432982"/>
        <a:ext cx="2025748" cy="1257784"/>
      </dsp:txXfrm>
    </dsp:sp>
    <dsp:sp modelId="{138C319D-2AD6-4CDB-AB55-CDD0D6D56EDE}">
      <dsp:nvSpPr>
        <dsp:cNvPr id="0" name=""/>
        <dsp:cNvSpPr/>
      </dsp:nvSpPr>
      <dsp:spPr>
        <a:xfrm>
          <a:off x="5146089" y="171760"/>
          <a:ext cx="2104012" cy="1336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A37D5F2-3795-49DB-8D63-ED44DD6D1665}">
      <dsp:nvSpPr>
        <dsp:cNvPr id="0" name=""/>
        <dsp:cNvSpPr/>
      </dsp:nvSpPr>
      <dsp:spPr>
        <a:xfrm>
          <a:off x="5379868" y="393850"/>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hu-HU" sz="1900" kern="1200"/>
            <a:t>Ontological layers: </a:t>
          </a:r>
          <a:endParaRPr lang="en-US" sz="1900" kern="1200"/>
        </a:p>
      </dsp:txBody>
      <dsp:txXfrm>
        <a:off x="5419000" y="432982"/>
        <a:ext cx="2025748" cy="1257784"/>
      </dsp:txXfrm>
    </dsp:sp>
    <dsp:sp modelId="{ABAFA1FF-D49E-4F10-BEB2-63C1FC4C7919}">
      <dsp:nvSpPr>
        <dsp:cNvPr id="0" name=""/>
        <dsp:cNvSpPr/>
      </dsp:nvSpPr>
      <dsp:spPr>
        <a:xfrm>
          <a:off x="2574518" y="2119725"/>
          <a:ext cx="2104012" cy="1336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0E3705D-77FF-4C4E-8554-4CDAF51BC011}">
      <dsp:nvSpPr>
        <dsp:cNvPr id="0" name=""/>
        <dsp:cNvSpPr/>
      </dsp:nvSpPr>
      <dsp:spPr>
        <a:xfrm>
          <a:off x="2808297" y="2341815"/>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hu-HU" sz="1900" kern="1200"/>
            <a:t>Empirical</a:t>
          </a:r>
          <a:endParaRPr lang="en-US" sz="1900" kern="1200"/>
        </a:p>
      </dsp:txBody>
      <dsp:txXfrm>
        <a:off x="2847429" y="2380947"/>
        <a:ext cx="2025748" cy="1257784"/>
      </dsp:txXfrm>
    </dsp:sp>
    <dsp:sp modelId="{6063FDE1-9D8F-4393-B6EF-71A6EEF0F46B}">
      <dsp:nvSpPr>
        <dsp:cNvPr id="0" name=""/>
        <dsp:cNvSpPr/>
      </dsp:nvSpPr>
      <dsp:spPr>
        <a:xfrm>
          <a:off x="5146089" y="2119725"/>
          <a:ext cx="2104012" cy="1336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0BD989BD-2856-44D7-8676-A9C5DBF31CB4}">
      <dsp:nvSpPr>
        <dsp:cNvPr id="0" name=""/>
        <dsp:cNvSpPr/>
      </dsp:nvSpPr>
      <dsp:spPr>
        <a:xfrm>
          <a:off x="5379868" y="2341815"/>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hu-HU" sz="1900" kern="1200"/>
            <a:t>Actual</a:t>
          </a:r>
          <a:endParaRPr lang="en-US" sz="1900" kern="1200"/>
        </a:p>
      </dsp:txBody>
      <dsp:txXfrm>
        <a:off x="5419000" y="2380947"/>
        <a:ext cx="2025748" cy="1257784"/>
      </dsp:txXfrm>
    </dsp:sp>
    <dsp:sp modelId="{7574823D-9642-4B04-BE49-40F45A0A9916}">
      <dsp:nvSpPr>
        <dsp:cNvPr id="0" name=""/>
        <dsp:cNvSpPr/>
      </dsp:nvSpPr>
      <dsp:spPr>
        <a:xfrm>
          <a:off x="7717661" y="2119725"/>
          <a:ext cx="2104012" cy="1336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996D862A-A497-48D4-93B3-9B2640636B90}">
      <dsp:nvSpPr>
        <dsp:cNvPr id="0" name=""/>
        <dsp:cNvSpPr/>
      </dsp:nvSpPr>
      <dsp:spPr>
        <a:xfrm>
          <a:off x="7951440" y="2341815"/>
          <a:ext cx="2104012" cy="1336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hu-HU" sz="1900" kern="1200"/>
            <a:t>Real: deeper mechanisms</a:t>
          </a:r>
          <a:endParaRPr lang="en-US" sz="1900" kern="1200"/>
        </a:p>
      </dsp:txBody>
      <dsp:txXfrm>
        <a:off x="7990572" y="2380947"/>
        <a:ext cx="2025748" cy="12577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37407A-FCEE-4883-B8ED-D15B1774CFB2}">
      <dsp:nvSpPr>
        <dsp:cNvPr id="0" name=""/>
        <dsp:cNvSpPr/>
      </dsp:nvSpPr>
      <dsp:spPr>
        <a:xfrm>
          <a:off x="0" y="81865"/>
          <a:ext cx="10058399"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hu-HU" sz="2200" kern="1200"/>
            <a:t>Marxist understanding of education as reproduction</a:t>
          </a:r>
          <a:endParaRPr lang="en-US" sz="2200" kern="1200"/>
        </a:p>
      </dsp:txBody>
      <dsp:txXfrm>
        <a:off x="42663" y="124528"/>
        <a:ext cx="9973073" cy="788627"/>
      </dsp:txXfrm>
    </dsp:sp>
    <dsp:sp modelId="{65F27D48-C414-439C-A787-336E7DAAE623}">
      <dsp:nvSpPr>
        <dsp:cNvPr id="0" name=""/>
        <dsp:cNvSpPr/>
      </dsp:nvSpPr>
      <dsp:spPr>
        <a:xfrm>
          <a:off x="0" y="1019178"/>
          <a:ext cx="10058399"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hu-HU" sz="2200" kern="1200"/>
            <a:t>World-system theory: Hungary as a semi-peripheral country  </a:t>
          </a:r>
          <a:endParaRPr lang="en-US" sz="2200" kern="1200"/>
        </a:p>
      </dsp:txBody>
      <dsp:txXfrm>
        <a:off x="42663" y="1061841"/>
        <a:ext cx="9973073" cy="788627"/>
      </dsp:txXfrm>
    </dsp:sp>
    <dsp:sp modelId="{142117C5-5D9B-42FA-883D-4DFF85ED97AA}">
      <dsp:nvSpPr>
        <dsp:cNvPr id="0" name=""/>
        <dsp:cNvSpPr/>
      </dsp:nvSpPr>
      <dsp:spPr>
        <a:xfrm>
          <a:off x="0" y="1956491"/>
          <a:ext cx="10058399"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"ideology is to focus on the way it operates in the formation and transformation of human subjectivity" (Therborn, 1980/1999) </a:t>
          </a:r>
          <a:endParaRPr lang="en-US" sz="2200" kern="1200"/>
        </a:p>
      </dsp:txBody>
      <dsp:txXfrm>
        <a:off x="42663" y="1999154"/>
        <a:ext cx="9973073" cy="788627"/>
      </dsp:txXfrm>
    </dsp:sp>
    <dsp:sp modelId="{FA740A57-5ABA-4FD7-B047-39420D1D557B}">
      <dsp:nvSpPr>
        <dsp:cNvPr id="0" name=""/>
        <dsp:cNvSpPr/>
      </dsp:nvSpPr>
      <dsp:spPr>
        <a:xfrm>
          <a:off x="0" y="2893805"/>
          <a:ext cx="10058399" cy="87395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hu-HU" sz="2200" kern="1200"/>
            <a:t>Bourdieu’s habitus: social position and bodily performances are related </a:t>
          </a:r>
          <a:endParaRPr lang="en-US" sz="2200" kern="1200"/>
        </a:p>
      </dsp:txBody>
      <dsp:txXfrm>
        <a:off x="42663" y="2936468"/>
        <a:ext cx="9973073" cy="78862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átum hely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814DCE5-411A-4E42-AD3C-2494A4EAE779}" type="datetime1">
              <a:rPr lang="hu-HU" smtClean="0"/>
              <a:t>2026. 04. 21.</a:t>
            </a:fld>
            <a:endParaRPr lang="en-US" dirty="0"/>
          </a:p>
        </p:txBody>
      </p:sp>
      <p:sp>
        <p:nvSpPr>
          <p:cNvPr id="4" name="Élőláb hely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Dia számának hely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7ACF5E7-ACB0-497B-A8C6-F2E617B4631D}" type="slidenum">
              <a:rPr lang="en-US" smtClean="0"/>
              <a:t>‹#›</a:t>
            </a:fld>
            <a:endParaRPr lang="en-US"/>
          </a:p>
        </p:txBody>
      </p:sp>
    </p:spTree>
    <p:extLst>
      <p:ext uri="{BB962C8B-B14F-4D97-AF65-F5344CB8AC3E}">
        <p14:creationId xmlns:p14="http://schemas.microsoft.com/office/powerpoint/2010/main" val="193853396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9368516-3842-4620-B9B3-67F535CB3A5D}" type="datetime1">
              <a:rPr lang="hu-HU" smtClean="0"/>
              <a:t>2026. 04. 21.</a:t>
            </a:fld>
            <a:endParaRPr lang="en-US"/>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hu"/>
              <a:t>Mintaszöveg szerkesztése</a:t>
            </a:r>
            <a:endParaRPr lang="en-US"/>
          </a:p>
          <a:p>
            <a:pPr lvl="1" rtl="0"/>
            <a:r>
              <a:rPr lang="hu"/>
              <a:t>Második szint</a:t>
            </a:r>
          </a:p>
          <a:p>
            <a:pPr lvl="2" rtl="0"/>
            <a:r>
              <a:rPr lang="hu"/>
              <a:t>Harmadik szint</a:t>
            </a:r>
          </a:p>
          <a:p>
            <a:pPr lvl="3" rtl="0"/>
            <a:r>
              <a:rPr lang="hu"/>
              <a:t>Negyedik szint</a:t>
            </a:r>
          </a:p>
          <a:p>
            <a:pPr lvl="4" rtl="0"/>
            <a:r>
              <a:rPr lang="hu"/>
              <a:t>Ötödik szint</a:t>
            </a:r>
            <a:endParaRPr lang="en-US"/>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7A705E3-E620-489D-9973-6221209A4B3B}" type="slidenum">
              <a:rPr lang="en-US" smtClean="0"/>
              <a:t>‹#›</a:t>
            </a:fld>
            <a:endParaRPr lang="en-US"/>
          </a:p>
        </p:txBody>
      </p:sp>
    </p:spTree>
    <p:extLst>
      <p:ext uri="{BB962C8B-B14F-4D97-AF65-F5344CB8AC3E}">
        <p14:creationId xmlns:p14="http://schemas.microsoft.com/office/powerpoint/2010/main" val="388958183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5" name="Téglalap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10" name="Téglalap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hu-HU"/>
          </a:p>
        </p:txBody>
      </p:sp>
      <p:sp>
        <p:nvSpPr>
          <p:cNvPr id="11" name="Téglalap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hu-HU"/>
          </a:p>
        </p:txBody>
      </p:sp>
      <p:sp>
        <p:nvSpPr>
          <p:cNvPr id="15" name="Téglalap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hu-HU"/>
          </a:p>
        </p:txBody>
      </p:sp>
      <p:grpSp>
        <p:nvGrpSpPr>
          <p:cNvPr id="7" name="Csoport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Egyenes összekötő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Egyenes összekötő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Egyenes összekötő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Cím 1"/>
          <p:cNvSpPr>
            <a:spLocks noGrp="1"/>
          </p:cNvSpPr>
          <p:nvPr>
            <p:ph type="ctrTitle"/>
          </p:nvPr>
        </p:nvSpPr>
        <p:spPr>
          <a:xfrm>
            <a:off x="1629103" y="2244830"/>
            <a:ext cx="8933796" cy="2437232"/>
          </a:xfrm>
        </p:spPr>
        <p:txBody>
          <a:bodyPr tIns="45720" bIns="45720" rtlCol="0" anchor="ctr">
            <a:noAutofit/>
          </a:bodyPr>
          <a:lstStyle>
            <a:lvl1pPr algn="ctr">
              <a:lnSpc>
                <a:spcPct val="83000"/>
              </a:lnSpc>
              <a:defRPr lang="en-US" sz="6000" b="0" kern="1200" cap="all" spc="-100" baseline="0" dirty="0">
                <a:solidFill>
                  <a:schemeClr val="tx1">
                    <a:lumMod val="85000"/>
                    <a:lumOff val="15000"/>
                  </a:schemeClr>
                </a:solidFill>
                <a:effectLst/>
                <a:latin typeface="+mj-lt"/>
                <a:ea typeface="+mn-ea"/>
                <a:cs typeface="+mn-cs"/>
              </a:defRPr>
            </a:lvl1pPr>
          </a:lstStyle>
          <a:p>
            <a:pPr rtl="0"/>
            <a:r>
              <a:rPr lang="hu-HU"/>
              <a:t>Mintacím szerkesztése</a:t>
            </a:r>
            <a:endParaRPr lang="en-US" dirty="0"/>
          </a:p>
        </p:txBody>
      </p:sp>
      <p:sp>
        <p:nvSpPr>
          <p:cNvPr id="3" name="Alcím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hu-HU"/>
              <a:t>Kattintson ide az alcím mintájának szerkesztéséhez</a:t>
            </a:r>
            <a:endParaRPr lang="en-US" dirty="0"/>
          </a:p>
        </p:txBody>
      </p:sp>
      <p:sp>
        <p:nvSpPr>
          <p:cNvPr id="20" name="Dátum helye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mn-lt"/>
              </a:defRPr>
            </a:lvl1pPr>
          </a:lstStyle>
          <a:p>
            <a:pPr rtl="0"/>
            <a:fld id="{E8BDBE0D-D7BD-4B72-8656-1BA1EE15204D}" type="datetime1">
              <a:rPr lang="hu-HU" smtClean="0"/>
              <a:t>2026. 04. 21.</a:t>
            </a:fld>
            <a:endParaRPr lang="en-US" dirty="0"/>
          </a:p>
        </p:txBody>
      </p:sp>
      <p:sp>
        <p:nvSpPr>
          <p:cNvPr id="21" name="Élőláb helye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defRPr>
            </a:lvl1pPr>
          </a:lstStyle>
          <a:p>
            <a:pPr rtl="0"/>
            <a:endParaRPr lang="en-US" dirty="0"/>
          </a:p>
        </p:txBody>
      </p:sp>
      <p:sp>
        <p:nvSpPr>
          <p:cNvPr id="22" name="Dia számának helye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rtlCol="0"/>
          <a:lstStyle/>
          <a:p>
            <a:pPr rtl="0"/>
            <a:r>
              <a:rPr lang="hu-HU"/>
              <a:t>Mintacím szerkesztése</a:t>
            </a:r>
            <a:endParaRPr lang="en-US" dirty="0"/>
          </a:p>
        </p:txBody>
      </p:sp>
      <p:sp>
        <p:nvSpPr>
          <p:cNvPr id="3" name="Függőleges szöveg helye 2"/>
          <p:cNvSpPr>
            <a:spLocks noGrp="1"/>
          </p:cNvSpPr>
          <p:nvPr>
            <p:ph type="body" orient="vert" idx="1"/>
          </p:nvPr>
        </p:nvSpPr>
        <p:spPr/>
        <p:txBody>
          <a:bodyPr vert="eaVert" rtlCol="0"/>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4" name="Dátum helye 3"/>
          <p:cNvSpPr>
            <a:spLocks noGrp="1"/>
          </p:cNvSpPr>
          <p:nvPr>
            <p:ph type="dt" sz="half" idx="10"/>
          </p:nvPr>
        </p:nvSpPr>
        <p:spPr/>
        <p:txBody>
          <a:bodyPr rtlCol="0"/>
          <a:lstStyle/>
          <a:p>
            <a:pPr rtl="0"/>
            <a:fld id="{18164A21-2A73-421C-B26A-59E41BBEFBEB}" type="datetime1">
              <a:rPr lang="hu-HU" smtClean="0"/>
              <a:t>2026. 04. 21.</a:t>
            </a:fld>
            <a:endParaRPr lang="en-US"/>
          </a:p>
        </p:txBody>
      </p:sp>
      <p:sp>
        <p:nvSpPr>
          <p:cNvPr id="5" name="Élőláb helye 4"/>
          <p:cNvSpPr>
            <a:spLocks noGrp="1"/>
          </p:cNvSpPr>
          <p:nvPr>
            <p:ph type="ftr" sz="quarter" idx="11"/>
          </p:nvPr>
        </p:nvSpPr>
        <p:spPr/>
        <p:txBody>
          <a:bodyPr rtlCol="0"/>
          <a:lstStyle/>
          <a:p>
            <a:pPr rtl="0"/>
            <a:endParaRPr lang="en-US"/>
          </a:p>
        </p:txBody>
      </p:sp>
      <p:sp>
        <p:nvSpPr>
          <p:cNvPr id="6" name="Dia számának helye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991600" y="762000"/>
            <a:ext cx="2362200" cy="5257800"/>
          </a:xfrm>
        </p:spPr>
        <p:txBody>
          <a:bodyPr vert="eaVert" rtlCol="0"/>
          <a:lstStyle/>
          <a:p>
            <a:pPr rtl="0"/>
            <a:r>
              <a:rPr lang="hu-HU"/>
              <a:t>Mintacím szerkesztése</a:t>
            </a:r>
            <a:endParaRPr lang="en-US" dirty="0"/>
          </a:p>
        </p:txBody>
      </p:sp>
      <p:sp>
        <p:nvSpPr>
          <p:cNvPr id="3" name="Függőleges szöveg helye 2"/>
          <p:cNvSpPr>
            <a:spLocks noGrp="1"/>
          </p:cNvSpPr>
          <p:nvPr>
            <p:ph type="body" orient="vert" idx="1"/>
          </p:nvPr>
        </p:nvSpPr>
        <p:spPr>
          <a:xfrm>
            <a:off x="838200" y="762000"/>
            <a:ext cx="8077200" cy="5257800"/>
          </a:xfrm>
        </p:spPr>
        <p:txBody>
          <a:bodyPr vert="eaVert" rtlCol="0"/>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4" name="Dátum helye 3"/>
          <p:cNvSpPr>
            <a:spLocks noGrp="1"/>
          </p:cNvSpPr>
          <p:nvPr>
            <p:ph type="dt" sz="half" idx="10"/>
          </p:nvPr>
        </p:nvSpPr>
        <p:spPr/>
        <p:txBody>
          <a:bodyPr rtlCol="0"/>
          <a:lstStyle/>
          <a:p>
            <a:pPr rtl="0"/>
            <a:fld id="{C27CBEE9-063A-466D-A69B-CD20FA75015F}" type="datetime1">
              <a:rPr lang="hu-HU" smtClean="0"/>
              <a:t>2026. 04. 21.</a:t>
            </a:fld>
            <a:endParaRPr lang="en-US"/>
          </a:p>
        </p:txBody>
      </p:sp>
      <p:sp>
        <p:nvSpPr>
          <p:cNvPr id="5" name="Élőláb helye 4"/>
          <p:cNvSpPr>
            <a:spLocks noGrp="1"/>
          </p:cNvSpPr>
          <p:nvPr>
            <p:ph type="ftr" sz="quarter" idx="11"/>
          </p:nvPr>
        </p:nvSpPr>
        <p:spPr/>
        <p:txBody>
          <a:bodyPr rtlCol="0"/>
          <a:lstStyle/>
          <a:p>
            <a:pPr rtl="0"/>
            <a:endParaRPr lang="en-US"/>
          </a:p>
        </p:txBody>
      </p:sp>
      <p:sp>
        <p:nvSpPr>
          <p:cNvPr id="6" name="Dia számának helye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rtlCol="0"/>
          <a:lstStyle/>
          <a:p>
            <a:pPr rtl="0"/>
            <a:r>
              <a:rPr lang="hu-HU"/>
              <a:t>Mintacím szerkesztése</a:t>
            </a:r>
            <a:endParaRPr lang="en-US" dirty="0"/>
          </a:p>
        </p:txBody>
      </p:sp>
      <p:sp>
        <p:nvSpPr>
          <p:cNvPr id="3" name="Tartalom helye 2"/>
          <p:cNvSpPr>
            <a:spLocks noGrp="1"/>
          </p:cNvSpPr>
          <p:nvPr>
            <p:ph idx="1"/>
          </p:nvPr>
        </p:nvSpPr>
        <p:spPr/>
        <p:txBody>
          <a:bodyPr rtlCol="0"/>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4" name="Dátum helye 3"/>
          <p:cNvSpPr>
            <a:spLocks noGrp="1"/>
          </p:cNvSpPr>
          <p:nvPr>
            <p:ph type="dt" sz="half" idx="10"/>
          </p:nvPr>
        </p:nvSpPr>
        <p:spPr/>
        <p:txBody>
          <a:bodyPr rtlCol="0"/>
          <a:lstStyle/>
          <a:p>
            <a:pPr rtl="0"/>
            <a:fld id="{7B7A52B9-A8AB-438E-B534-4C40C3A9E74F}" type="datetime1">
              <a:rPr lang="hu-HU" smtClean="0"/>
              <a:t>2026. 04. 21.</a:t>
            </a:fld>
            <a:endParaRPr lang="en-US"/>
          </a:p>
        </p:txBody>
      </p:sp>
      <p:sp>
        <p:nvSpPr>
          <p:cNvPr id="5" name="Élőláb helye 4"/>
          <p:cNvSpPr>
            <a:spLocks noGrp="1"/>
          </p:cNvSpPr>
          <p:nvPr>
            <p:ph type="ftr" sz="quarter" idx="11"/>
          </p:nvPr>
        </p:nvSpPr>
        <p:spPr/>
        <p:txBody>
          <a:bodyPr rtlCol="0"/>
          <a:lstStyle/>
          <a:p>
            <a:pPr rtl="0"/>
            <a:endParaRPr lang="en-US"/>
          </a:p>
        </p:txBody>
      </p:sp>
      <p:sp>
        <p:nvSpPr>
          <p:cNvPr id="6" name="Dia számának helye 5"/>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15" name="Téglalap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useBgFill="1">
        <p:nvSpPr>
          <p:cNvPr id="23" name="Téglalap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Téglalap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Téglalap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ím 1"/>
          <p:cNvSpPr>
            <a:spLocks noGrp="1"/>
          </p:cNvSpPr>
          <p:nvPr>
            <p:ph type="title"/>
          </p:nvPr>
        </p:nvSpPr>
        <p:spPr>
          <a:xfrm>
            <a:off x="1629156" y="2275165"/>
            <a:ext cx="8933688" cy="2406895"/>
          </a:xfrm>
        </p:spPr>
        <p:txBody>
          <a:bodyPr rtlCol="0" anchor="ctr">
            <a:noAutofit/>
          </a:bodyPr>
          <a:lstStyle>
            <a:lvl1pPr algn="ctr">
              <a:lnSpc>
                <a:spcPct val="83000"/>
              </a:lnSpc>
              <a:defRPr lang="en-US" sz="6000" kern="1200" cap="all" spc="-100" baseline="0" dirty="0">
                <a:solidFill>
                  <a:schemeClr val="tx1">
                    <a:lumMod val="85000"/>
                    <a:lumOff val="15000"/>
                  </a:schemeClr>
                </a:solidFill>
                <a:effectLst/>
                <a:latin typeface="+mj-lt"/>
                <a:ea typeface="+mn-ea"/>
                <a:cs typeface="+mn-cs"/>
              </a:defRPr>
            </a:lvl1pPr>
          </a:lstStyle>
          <a:p>
            <a:pPr rtl="0"/>
            <a:r>
              <a:rPr lang="hu-HU"/>
              <a:t>Mintacím szerkesztése</a:t>
            </a:r>
            <a:endParaRPr lang="en-US" dirty="0"/>
          </a:p>
        </p:txBody>
      </p:sp>
      <p:grpSp>
        <p:nvGrpSpPr>
          <p:cNvPr id="16" name="Csoport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Egyenes összekötő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Egyenes összekötő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Egyenes összekötő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Szöveg helye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hu-HU"/>
              <a:t>Mintaszöveg szerkesztése</a:t>
            </a:r>
          </a:p>
        </p:txBody>
      </p:sp>
      <p:sp>
        <p:nvSpPr>
          <p:cNvPr id="4" name="Dátum helye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mn-lt"/>
                <a:ea typeface="+mn-ea"/>
                <a:cs typeface="+mn-cs"/>
              </a:defRPr>
            </a:lvl1pPr>
          </a:lstStyle>
          <a:p>
            <a:pPr rtl="0"/>
            <a:fld id="{F11F62F7-5E21-4DF6-AD45-F2360C22BAAE}" type="datetime1">
              <a:rPr lang="hu-HU" smtClean="0"/>
              <a:t>2026. 04. 21.</a:t>
            </a:fld>
            <a:endParaRPr lang="en-US" dirty="0"/>
          </a:p>
        </p:txBody>
      </p:sp>
      <p:sp>
        <p:nvSpPr>
          <p:cNvPr id="5" name="Élőláb helye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defRPr>
            </a:lvl1pPr>
          </a:lstStyle>
          <a:p>
            <a:pPr rtl="0"/>
            <a:endParaRPr lang="en-US" dirty="0"/>
          </a:p>
        </p:txBody>
      </p:sp>
      <p:sp>
        <p:nvSpPr>
          <p:cNvPr id="6" name="Dia számának helye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ét tartalomrész">
    <p:spTree>
      <p:nvGrpSpPr>
        <p:cNvPr id="1" name=""/>
        <p:cNvGrpSpPr/>
        <p:nvPr/>
      </p:nvGrpSpPr>
      <p:grpSpPr>
        <a:xfrm>
          <a:off x="0" y="0"/>
          <a:ext cx="0" cy="0"/>
          <a:chOff x="0" y="0"/>
          <a:chExt cx="0" cy="0"/>
        </a:xfrm>
      </p:grpSpPr>
      <p:sp>
        <p:nvSpPr>
          <p:cNvPr id="8" name="Cím 7"/>
          <p:cNvSpPr>
            <a:spLocks noGrp="1"/>
          </p:cNvSpPr>
          <p:nvPr>
            <p:ph type="title"/>
          </p:nvPr>
        </p:nvSpPr>
        <p:spPr/>
        <p:txBody>
          <a:bodyPr rtlCol="0"/>
          <a:lstStyle/>
          <a:p>
            <a:pPr rtl="0"/>
            <a:r>
              <a:rPr lang="hu-HU"/>
              <a:t>Mintacím szerkesztése</a:t>
            </a:r>
            <a:endParaRPr lang="en-US" dirty="0"/>
          </a:p>
        </p:txBody>
      </p:sp>
      <p:sp>
        <p:nvSpPr>
          <p:cNvPr id="3" name="Tartalom helye 2"/>
          <p:cNvSpPr>
            <a:spLocks noGrp="1"/>
          </p:cNvSpPr>
          <p:nvPr>
            <p:ph sz="half" idx="1"/>
          </p:nvPr>
        </p:nvSpPr>
        <p:spPr>
          <a:xfrm>
            <a:off x="106680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4" name="Tartalom helye 3"/>
          <p:cNvSpPr>
            <a:spLocks noGrp="1"/>
          </p:cNvSpPr>
          <p:nvPr>
            <p:ph sz="half" idx="2"/>
          </p:nvPr>
        </p:nvSpPr>
        <p:spPr>
          <a:xfrm>
            <a:off x="646176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5" name="Dátum helye 4"/>
          <p:cNvSpPr>
            <a:spLocks noGrp="1"/>
          </p:cNvSpPr>
          <p:nvPr>
            <p:ph type="dt" sz="half" idx="10"/>
          </p:nvPr>
        </p:nvSpPr>
        <p:spPr/>
        <p:txBody>
          <a:bodyPr rtlCol="0"/>
          <a:lstStyle/>
          <a:p>
            <a:pPr rtl="0"/>
            <a:fld id="{C1AD0CF7-F942-4A78-BD5B-565FEA1F0330}" type="datetime1">
              <a:rPr lang="hu-HU" smtClean="0"/>
              <a:t>2026. 04. 21.</a:t>
            </a:fld>
            <a:endParaRPr lang="en-US"/>
          </a:p>
        </p:txBody>
      </p:sp>
      <p:sp>
        <p:nvSpPr>
          <p:cNvPr id="6" name="Élőláb helye 5"/>
          <p:cNvSpPr>
            <a:spLocks noGrp="1"/>
          </p:cNvSpPr>
          <p:nvPr>
            <p:ph type="ftr" sz="quarter" idx="11"/>
          </p:nvPr>
        </p:nvSpPr>
        <p:spPr/>
        <p:txBody>
          <a:bodyPr rtlCol="0"/>
          <a:lstStyle/>
          <a:p>
            <a:pPr rtl="0"/>
            <a:endParaRPr lang="en-US"/>
          </a:p>
        </p:txBody>
      </p:sp>
      <p:sp>
        <p:nvSpPr>
          <p:cNvPr id="7" name="Dia számának helye 6"/>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rtlCol="0"/>
          <a:lstStyle/>
          <a:p>
            <a:pPr rtl="0"/>
            <a:r>
              <a:rPr lang="hu-HU"/>
              <a:t>Mintacím szerkesztése</a:t>
            </a:r>
            <a:endParaRPr lang="en-US" dirty="0"/>
          </a:p>
        </p:txBody>
      </p:sp>
      <p:sp>
        <p:nvSpPr>
          <p:cNvPr id="3" name="Szöveg helye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hu-HU"/>
              <a:t>Mintaszöveg szerkesztése</a:t>
            </a:r>
          </a:p>
        </p:txBody>
      </p:sp>
      <p:sp>
        <p:nvSpPr>
          <p:cNvPr id="4" name="Tartalom helye 3"/>
          <p:cNvSpPr>
            <a:spLocks noGrp="1"/>
          </p:cNvSpPr>
          <p:nvPr>
            <p:ph sz="half" idx="2"/>
          </p:nvPr>
        </p:nvSpPr>
        <p:spPr>
          <a:xfrm>
            <a:off x="1069848" y="2792472"/>
            <a:ext cx="4663440" cy="3163825"/>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hu"/>
          </a:p>
        </p:txBody>
      </p:sp>
      <p:sp>
        <p:nvSpPr>
          <p:cNvPr id="5" name="Szöveg helye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hu-HU"/>
              <a:t>Mintaszöveg szerkesztése</a:t>
            </a:r>
          </a:p>
        </p:txBody>
      </p:sp>
      <p:sp>
        <p:nvSpPr>
          <p:cNvPr id="6" name="Tartalom helye 5"/>
          <p:cNvSpPr>
            <a:spLocks noGrp="1"/>
          </p:cNvSpPr>
          <p:nvPr>
            <p:ph sz="quarter" idx="4"/>
          </p:nvPr>
        </p:nvSpPr>
        <p:spPr>
          <a:xfrm>
            <a:off x="6458712" y="2792471"/>
            <a:ext cx="4663440" cy="3164509"/>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hu"/>
          </a:p>
        </p:txBody>
      </p:sp>
      <p:sp>
        <p:nvSpPr>
          <p:cNvPr id="7" name="Dátum helye 6"/>
          <p:cNvSpPr>
            <a:spLocks noGrp="1"/>
          </p:cNvSpPr>
          <p:nvPr>
            <p:ph type="dt" sz="half" idx="10"/>
          </p:nvPr>
        </p:nvSpPr>
        <p:spPr/>
        <p:txBody>
          <a:bodyPr rtlCol="0"/>
          <a:lstStyle/>
          <a:p>
            <a:pPr rtl="0"/>
            <a:fld id="{52B1E64E-AF4C-4D8A-B1A2-6376454CC97D}" type="datetime1">
              <a:rPr lang="hu-HU" smtClean="0"/>
              <a:t>2026. 04. 21.</a:t>
            </a:fld>
            <a:endParaRPr lang="en-US"/>
          </a:p>
        </p:txBody>
      </p:sp>
      <p:sp>
        <p:nvSpPr>
          <p:cNvPr id="8" name="Élőláb helye 7"/>
          <p:cNvSpPr>
            <a:spLocks noGrp="1"/>
          </p:cNvSpPr>
          <p:nvPr>
            <p:ph type="ftr" sz="quarter" idx="11"/>
          </p:nvPr>
        </p:nvSpPr>
        <p:spPr/>
        <p:txBody>
          <a:bodyPr rtlCol="0"/>
          <a:lstStyle/>
          <a:p>
            <a:pPr rtl="0"/>
            <a:endParaRPr lang="en-US"/>
          </a:p>
        </p:txBody>
      </p:sp>
      <p:sp>
        <p:nvSpPr>
          <p:cNvPr id="9" name="Dia számának helye 8"/>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rtlCol="0"/>
          <a:lstStyle/>
          <a:p>
            <a:pPr rtl="0"/>
            <a:r>
              <a:rPr lang="hu-HU"/>
              <a:t>Mintacím szerkesztése</a:t>
            </a:r>
            <a:endParaRPr lang="en-US" dirty="0"/>
          </a:p>
        </p:txBody>
      </p:sp>
      <p:sp>
        <p:nvSpPr>
          <p:cNvPr id="3" name="Dátum helye 2"/>
          <p:cNvSpPr>
            <a:spLocks noGrp="1"/>
          </p:cNvSpPr>
          <p:nvPr>
            <p:ph type="dt" sz="half" idx="10"/>
          </p:nvPr>
        </p:nvSpPr>
        <p:spPr/>
        <p:txBody>
          <a:bodyPr rtlCol="0"/>
          <a:lstStyle/>
          <a:p>
            <a:pPr rtl="0"/>
            <a:fld id="{AD377358-1C37-4F07-9A78-BAC0F950DA57}" type="datetime1">
              <a:rPr lang="hu-HU" smtClean="0"/>
              <a:t>2026. 04. 21.</a:t>
            </a:fld>
            <a:endParaRPr lang="en-US"/>
          </a:p>
        </p:txBody>
      </p:sp>
      <p:sp>
        <p:nvSpPr>
          <p:cNvPr id="4" name="Élőláb helye 3"/>
          <p:cNvSpPr>
            <a:spLocks noGrp="1"/>
          </p:cNvSpPr>
          <p:nvPr>
            <p:ph type="ftr" sz="quarter" idx="11"/>
          </p:nvPr>
        </p:nvSpPr>
        <p:spPr/>
        <p:txBody>
          <a:bodyPr rtlCol="0"/>
          <a:lstStyle/>
          <a:p>
            <a:pPr rtl="0"/>
            <a:endParaRPr lang="en-US"/>
          </a:p>
        </p:txBody>
      </p:sp>
      <p:sp>
        <p:nvSpPr>
          <p:cNvPr id="5" name="Dia számának helye 4"/>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rtlCol="0"/>
          <a:lstStyle/>
          <a:p>
            <a:pPr rtl="0"/>
            <a:fld id="{7FCB3493-9A23-4FBB-AEE0-C0E6D5F3648B}" type="datetime1">
              <a:rPr lang="hu-HU" smtClean="0"/>
              <a:t>2026. 04. 21.</a:t>
            </a:fld>
            <a:endParaRPr lang="en-US"/>
          </a:p>
        </p:txBody>
      </p:sp>
      <p:sp>
        <p:nvSpPr>
          <p:cNvPr id="3" name="Élőláb helye 2"/>
          <p:cNvSpPr>
            <a:spLocks noGrp="1"/>
          </p:cNvSpPr>
          <p:nvPr>
            <p:ph type="ftr" sz="quarter" idx="11"/>
          </p:nvPr>
        </p:nvSpPr>
        <p:spPr/>
        <p:txBody>
          <a:bodyPr rtlCol="0"/>
          <a:lstStyle/>
          <a:p>
            <a:pPr rtl="0"/>
            <a:endParaRPr lang="en-US"/>
          </a:p>
        </p:txBody>
      </p:sp>
      <p:sp>
        <p:nvSpPr>
          <p:cNvPr id="4" name="Dia számának helye 3"/>
          <p:cNvSpPr>
            <a:spLocks noGrp="1"/>
          </p:cNvSpPr>
          <p:nvPr>
            <p:ph type="sldNum" sz="quarter" idx="12"/>
          </p:nvPr>
        </p:nvSpPr>
        <p:spPr/>
        <p:txBody>
          <a:bodyPr rtlCol="0"/>
          <a:lstStyle/>
          <a:p>
            <a:pPr rtl="0"/>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artalomrész képaláírással">
    <p:spTree>
      <p:nvGrpSpPr>
        <p:cNvPr id="1" name=""/>
        <p:cNvGrpSpPr/>
        <p:nvPr/>
      </p:nvGrpSpPr>
      <p:grpSpPr>
        <a:xfrm>
          <a:off x="0" y="0"/>
          <a:ext cx="0" cy="0"/>
          <a:chOff x="0" y="0"/>
          <a:chExt cx="0" cy="0"/>
        </a:xfrm>
      </p:grpSpPr>
      <p:sp>
        <p:nvSpPr>
          <p:cNvPr id="10" name="Téglalap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Téglalap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Cím 1"/>
          <p:cNvSpPr>
            <a:spLocks noGrp="1"/>
          </p:cNvSpPr>
          <p:nvPr>
            <p:ph type="title"/>
          </p:nvPr>
        </p:nvSpPr>
        <p:spPr>
          <a:xfrm>
            <a:off x="8458200" y="607392"/>
            <a:ext cx="3161963" cy="1645920"/>
          </a:xfrm>
        </p:spPr>
        <p:txBody>
          <a:bodyPr rtlCol="0"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pPr rtl="0"/>
            <a:r>
              <a:rPr lang="hu-HU"/>
              <a:t>Mintacím szerkesztése</a:t>
            </a:r>
            <a:endParaRPr lang="en-US" dirty="0"/>
          </a:p>
        </p:txBody>
      </p:sp>
      <p:sp>
        <p:nvSpPr>
          <p:cNvPr id="3" name="Tartalom helye 2"/>
          <p:cNvSpPr>
            <a:spLocks noGrp="1"/>
          </p:cNvSpPr>
          <p:nvPr>
            <p:ph idx="1"/>
          </p:nvPr>
        </p:nvSpPr>
        <p:spPr>
          <a:xfrm>
            <a:off x="685800" y="609600"/>
            <a:ext cx="6858000" cy="53340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hu-HU"/>
              <a:t>Mintaszöveg szerkesztése</a:t>
            </a:r>
          </a:p>
          <a:p>
            <a:pPr lvl="1" rtl="0"/>
            <a:r>
              <a:rPr lang="hu-HU"/>
              <a:t>Második szint</a:t>
            </a:r>
          </a:p>
          <a:p>
            <a:pPr lvl="2" rtl="0"/>
            <a:r>
              <a:rPr lang="hu-HU"/>
              <a:t>Harmadik szint</a:t>
            </a:r>
          </a:p>
          <a:p>
            <a:pPr lvl="3" rtl="0"/>
            <a:r>
              <a:rPr lang="hu-HU"/>
              <a:t>Negyedik szint</a:t>
            </a:r>
          </a:p>
          <a:p>
            <a:pPr lvl="4" rtl="0"/>
            <a:r>
              <a:rPr lang="hu-HU"/>
              <a:t>Ötödik szint</a:t>
            </a:r>
            <a:endParaRPr lang="en-US" dirty="0"/>
          </a:p>
        </p:txBody>
      </p:sp>
      <p:sp>
        <p:nvSpPr>
          <p:cNvPr id="4" name="Szöveg helye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
        <p:nvSpPr>
          <p:cNvPr id="8" name="Dátum helye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defRPr>
            </a:lvl1pPr>
          </a:lstStyle>
          <a:p>
            <a:pPr rtl="0"/>
            <a:fld id="{C45F6E80-D825-48C2-9648-1D1B31372F92}" type="datetime1">
              <a:rPr lang="hu-HU" smtClean="0"/>
              <a:t>2026. 04. 21.</a:t>
            </a:fld>
            <a:endParaRPr lang="en-US"/>
          </a:p>
        </p:txBody>
      </p:sp>
      <p:sp>
        <p:nvSpPr>
          <p:cNvPr id="9" name="Élőláb helye 8"/>
          <p:cNvSpPr>
            <a:spLocks noGrp="1"/>
          </p:cNvSpPr>
          <p:nvPr>
            <p:ph type="ftr" sz="quarter" idx="11"/>
          </p:nvPr>
        </p:nvSpPr>
        <p:spPr>
          <a:xfrm>
            <a:off x="685801" y="6035040"/>
            <a:ext cx="4584700" cy="365760"/>
          </a:xfrm>
        </p:spPr>
        <p:txBody>
          <a:bodyPr rtlCol="0"/>
          <a:lstStyle>
            <a:lvl1pPr algn="l">
              <a:defRPr/>
            </a:lvl1pPr>
          </a:lstStyle>
          <a:p>
            <a:pPr rtl="0"/>
            <a:endParaRPr lang="en-US"/>
          </a:p>
        </p:txBody>
      </p:sp>
      <p:sp>
        <p:nvSpPr>
          <p:cNvPr id="11" name="Dia számának helye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defRPr>
            </a:lvl1pPr>
          </a:lstStyle>
          <a:p>
            <a:pPr rtl="0"/>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11" name="Téglalap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Kép helyőrzője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hu-HU"/>
              <a:t>Kép beszúrásához kattintson az ikonra</a:t>
            </a:r>
            <a:endParaRPr lang="en-US" dirty="0"/>
          </a:p>
        </p:txBody>
      </p:sp>
      <p:sp>
        <p:nvSpPr>
          <p:cNvPr id="5" name="Dátum helye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defRPr>
            </a:lvl1pPr>
          </a:lstStyle>
          <a:p>
            <a:pPr rtl="0"/>
            <a:fld id="{8977A4C8-8FD0-44EA-A473-E0338D05B7ED}" type="datetime1">
              <a:rPr lang="hu-HU" smtClean="0"/>
              <a:t>2026. 04. 21.</a:t>
            </a:fld>
            <a:endParaRPr lang="en-US" dirty="0"/>
          </a:p>
        </p:txBody>
      </p:sp>
      <p:sp>
        <p:nvSpPr>
          <p:cNvPr id="6" name="Élőláb helye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rtl="0"/>
            <a:endParaRPr lang="en-US" dirty="0"/>
          </a:p>
        </p:txBody>
      </p:sp>
      <p:sp>
        <p:nvSpPr>
          <p:cNvPr id="7" name="Dia számának helye 6"/>
          <p:cNvSpPr>
            <a:spLocks noGrp="1"/>
          </p:cNvSpPr>
          <p:nvPr>
            <p:ph type="sldNum" sz="quarter" idx="12"/>
          </p:nvPr>
        </p:nvSpPr>
        <p:spPr>
          <a:xfrm>
            <a:off x="10396728" y="6035040"/>
            <a:ext cx="1225296" cy="365760"/>
          </a:xfrm>
        </p:spPr>
        <p:txBody>
          <a:bodyPr rtlCol="0"/>
          <a:lstStyle/>
          <a:p>
            <a:pPr rtl="0"/>
            <a:fld id="{34B7E4EF-A1BD-40F4-AB7B-04F084DD991D}" type="slidenum">
              <a:rPr lang="en-US" smtClean="0"/>
              <a:t>‹#›</a:t>
            </a:fld>
            <a:endParaRPr lang="en-US"/>
          </a:p>
        </p:txBody>
      </p:sp>
      <p:sp>
        <p:nvSpPr>
          <p:cNvPr id="12" name="Téglalap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Cím 1"/>
          <p:cNvSpPr>
            <a:spLocks noGrp="1"/>
          </p:cNvSpPr>
          <p:nvPr>
            <p:ph type="title"/>
          </p:nvPr>
        </p:nvSpPr>
        <p:spPr>
          <a:xfrm>
            <a:off x="8477250" y="603504"/>
            <a:ext cx="3144774" cy="1645920"/>
          </a:xfrm>
        </p:spPr>
        <p:txBody>
          <a:bodyPr rtlCol="0" anchor="b">
            <a:noAutofit/>
          </a:bodyPr>
          <a:lstStyle>
            <a:lvl1pPr algn="l">
              <a:lnSpc>
                <a:spcPct val="100000"/>
              </a:lnSpc>
              <a:defRPr sz="3200" b="0">
                <a:solidFill>
                  <a:schemeClr val="tx1"/>
                </a:solidFill>
                <a:latin typeface="+mj-lt"/>
              </a:defRPr>
            </a:lvl1pPr>
          </a:lstStyle>
          <a:p>
            <a:pPr rtl="0"/>
            <a:r>
              <a:rPr lang="hu-HU"/>
              <a:t>Mintacím szerkesztése</a:t>
            </a:r>
            <a:endParaRPr lang="en-US" dirty="0"/>
          </a:p>
        </p:txBody>
      </p:sp>
      <p:sp>
        <p:nvSpPr>
          <p:cNvPr id="4" name="Szöveg helye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hu-HU"/>
              <a:t>Mintaszöveg szerkesztése</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Téglalap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 name="Téglalap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hu-HU"/>
          </a:p>
        </p:txBody>
      </p:sp>
      <p:sp>
        <p:nvSpPr>
          <p:cNvPr id="8" name="Téglalap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hu-HU"/>
          </a:p>
        </p:txBody>
      </p:sp>
      <p:sp>
        <p:nvSpPr>
          <p:cNvPr id="2" name="Cím helye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hu"/>
              <a:t>Mintacím stílusának szerkesztése</a:t>
            </a:r>
            <a:endParaRPr lang="en-US" dirty="0"/>
          </a:p>
        </p:txBody>
      </p:sp>
      <p:sp>
        <p:nvSpPr>
          <p:cNvPr id="3" name="Szöveg helye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hu"/>
              <a:t>Mintaszöveg szerkesztése</a:t>
            </a:r>
          </a:p>
          <a:p>
            <a:pPr lvl="1" rtl="0"/>
            <a:r>
              <a:rPr lang="hu"/>
              <a:t>Második szint</a:t>
            </a:r>
          </a:p>
          <a:p>
            <a:pPr lvl="2" rtl="0"/>
            <a:r>
              <a:rPr lang="hu"/>
              <a:t>Harmadik szint</a:t>
            </a:r>
          </a:p>
          <a:p>
            <a:pPr lvl="3" rtl="0"/>
            <a:r>
              <a:rPr lang="hu"/>
              <a:t>Negyedik szint</a:t>
            </a:r>
          </a:p>
          <a:p>
            <a:pPr lvl="4" rtl="0"/>
            <a:r>
              <a:rPr lang="hu"/>
              <a:t>Ötödik szint</a:t>
            </a:r>
            <a:endParaRPr lang="en-US" dirty="0"/>
          </a:p>
        </p:txBody>
      </p:sp>
      <p:sp>
        <p:nvSpPr>
          <p:cNvPr id="4" name="Dátum helye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10150E88-5DA4-48FE-971C-3A8E0386704F}" type="datetime1">
              <a:rPr lang="hu-HU" smtClean="0"/>
              <a:t>2026. 04. 21.</a:t>
            </a:fld>
            <a:endParaRPr lang="en-US" dirty="0"/>
          </a:p>
        </p:txBody>
      </p:sp>
      <p:sp>
        <p:nvSpPr>
          <p:cNvPr id="5" name="Élőláb helye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pPr rtl="0"/>
            <a:endParaRPr lang="en-US" dirty="0"/>
          </a:p>
        </p:txBody>
      </p:sp>
      <p:sp>
        <p:nvSpPr>
          <p:cNvPr id="6" name="Dia számának helye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marxists.org/archive/marx/works/1867-c1/" TargetMode="External"/><Relationship Id="rId3" Type="http://schemas.openxmlformats.org/officeDocument/2006/relationships/hyperlink" Target="https://newleftreview.org/II/3/nancy-fraser-rethinking-recognition" TargetMode="External"/><Relationship Id="rId7" Type="http://schemas.openxmlformats.org/officeDocument/2006/relationships/hyperlink" Target="https://www.anthroencyclopedia.com/entry/citizenship" TargetMode="External"/><Relationship Id="rId2" Type="http://schemas.openxmlformats.org/officeDocument/2006/relationships/hyperlink" Target="http://isj.org.uk/whats-wrong-with-privilege-theory/" TargetMode="External"/><Relationship Id="rId1" Type="http://schemas.openxmlformats.org/officeDocument/2006/relationships/slideLayout" Target="../slideLayouts/slideLayout2.xml"/><Relationship Id="rId6" Type="http://schemas.openxmlformats.org/officeDocument/2006/relationships/hyperlink" Target="http://real.mtak.hu/8125/1/school_segregationschool_choice_and_educational_policies_-_final_2013.pdf" TargetMode="External"/><Relationship Id="rId5" Type="http://schemas.openxmlformats.org/officeDocument/2006/relationships/hyperlink" Target="https://libcom.org/library/i-am-woman-human-marxist-feminist-critique-intersectionality-theory-eve-mitchell" TargetMode="External"/><Relationship Id="rId4" Type="http://schemas.openxmlformats.org/officeDocument/2006/relationships/hyperlink" Target="http://links.jstor.org/sici?sici=0084-6570%281975%292%3A4%3C341%3AMAIA%3E2.0.CO%3B2-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Kép 5" descr="Egy embléma közelképe&#10;&#10;Automatikusan létrehozott leírás">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a:off x="20" y="10"/>
            <a:ext cx="12191979" cy="6857990"/>
          </a:xfrm>
          <a:prstGeom prst="rect">
            <a:avLst/>
          </a:prstGeom>
        </p:spPr>
      </p:pic>
      <p:sp>
        <p:nvSpPr>
          <p:cNvPr id="82" name="Téglalap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txBody>
          <a:bodyPr/>
          <a:lstStyle/>
          <a:p>
            <a:endParaRPr lang="hu-HU"/>
          </a:p>
        </p:txBody>
      </p:sp>
      <p:sp>
        <p:nvSpPr>
          <p:cNvPr id="84" name="Téglalap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txBody>
          <a:bodyPr/>
          <a:lstStyle/>
          <a:p>
            <a:endParaRPr lang="hu-HU"/>
          </a:p>
        </p:txBody>
      </p:sp>
      <p:sp>
        <p:nvSpPr>
          <p:cNvPr id="2" name="Cím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rtlCol="0">
            <a:normAutofit/>
          </a:bodyPr>
          <a:lstStyle/>
          <a:p>
            <a:r>
              <a:rPr lang="en-US" sz="2400" b="1" dirty="0"/>
              <a:t>Ethnographic research on inequality in education</a:t>
            </a:r>
            <a:endParaRPr lang="hu" sz="2400" dirty="0">
              <a:solidFill>
                <a:schemeClr val="tx1"/>
              </a:solidFill>
            </a:endParaRPr>
          </a:p>
        </p:txBody>
      </p:sp>
      <p:sp>
        <p:nvSpPr>
          <p:cNvPr id="3" name="Alcím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rtlCol="0">
            <a:normAutofit/>
          </a:bodyPr>
          <a:lstStyle/>
          <a:p>
            <a:pPr rtl="0">
              <a:spcAft>
                <a:spcPts val="600"/>
              </a:spcAft>
            </a:pPr>
            <a:r>
              <a:rPr lang="hu" dirty="0">
                <a:solidFill>
                  <a:schemeClr val="tx1"/>
                </a:solidFill>
              </a:rPr>
              <a:t>György Mészáros </a:t>
            </a:r>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6A517EA-618F-B4F9-C314-A2EEC2A879FD}"/>
              </a:ext>
            </a:extLst>
          </p:cNvPr>
          <p:cNvSpPr>
            <a:spLocks noGrp="1"/>
          </p:cNvSpPr>
          <p:nvPr>
            <p:ph type="title"/>
          </p:nvPr>
        </p:nvSpPr>
        <p:spPr>
          <a:xfrm>
            <a:off x="1066800" y="642594"/>
            <a:ext cx="10058400" cy="1371600"/>
          </a:xfrm>
        </p:spPr>
        <p:txBody>
          <a:bodyPr anchor="ctr">
            <a:normAutofit/>
          </a:bodyPr>
          <a:lstStyle/>
          <a:p>
            <a:r>
              <a:rPr lang="hu-HU" dirty="0"/>
              <a:t>The </a:t>
            </a:r>
            <a:r>
              <a:rPr lang="hu-HU" dirty="0" err="1"/>
              <a:t>problem</a:t>
            </a:r>
            <a:r>
              <a:rPr lang="hu-HU" dirty="0"/>
              <a:t> of </a:t>
            </a:r>
            <a:r>
              <a:rPr lang="hu-HU" dirty="0" err="1"/>
              <a:t>educational</a:t>
            </a:r>
            <a:r>
              <a:rPr lang="hu-HU" dirty="0"/>
              <a:t> </a:t>
            </a:r>
            <a:r>
              <a:rPr lang="hu-HU" dirty="0" err="1"/>
              <a:t>inequality</a:t>
            </a:r>
            <a:r>
              <a:rPr lang="hu-HU" dirty="0"/>
              <a:t> </a:t>
            </a:r>
          </a:p>
        </p:txBody>
      </p:sp>
      <p:pic>
        <p:nvPicPr>
          <p:cNvPr id="6" name="Picture 5" descr="Books stacked on a wooden table">
            <a:extLst>
              <a:ext uri="{FF2B5EF4-FFF2-40B4-BE49-F238E27FC236}">
                <a16:creationId xmlns:a16="http://schemas.microsoft.com/office/drawing/2014/main" id="{072293E3-88EA-DC45-5B75-3DC16A391043}"/>
              </a:ext>
            </a:extLst>
          </p:cNvPr>
          <p:cNvPicPr>
            <a:picLocks noChangeAspect="1"/>
          </p:cNvPicPr>
          <p:nvPr/>
        </p:nvPicPr>
        <p:blipFill>
          <a:blip r:embed="rId2"/>
          <a:srcRect l="16970" r="-2" b="-2"/>
          <a:stretch>
            <a:fillRect/>
          </a:stretch>
        </p:blipFill>
        <p:spPr>
          <a:xfrm>
            <a:off x="1066800" y="2103120"/>
            <a:ext cx="4663440" cy="3749040"/>
          </a:xfrm>
          <a:prstGeom prst="rect">
            <a:avLst/>
          </a:prstGeom>
          <a:noFill/>
          <a:ln>
            <a:noFill/>
          </a:ln>
        </p:spPr>
      </p:pic>
      <p:sp>
        <p:nvSpPr>
          <p:cNvPr id="10" name="Text Placeholder 4">
            <a:extLst>
              <a:ext uri="{FF2B5EF4-FFF2-40B4-BE49-F238E27FC236}">
                <a16:creationId xmlns:a16="http://schemas.microsoft.com/office/drawing/2014/main" id="{5E381BF0-99EB-E302-173A-D43D600FF19C}"/>
              </a:ext>
            </a:extLst>
          </p:cNvPr>
          <p:cNvSpPr>
            <a:spLocks noGrp="1"/>
          </p:cNvSpPr>
          <p:nvPr>
            <p:ph sz="half" idx="2"/>
          </p:nvPr>
        </p:nvSpPr>
        <p:spPr>
          <a:xfrm>
            <a:off x="6461760" y="2103120"/>
            <a:ext cx="4663440" cy="3749040"/>
          </a:xfrm>
        </p:spPr>
        <p:txBody>
          <a:bodyPr>
            <a:normAutofit/>
          </a:bodyPr>
          <a:lstStyle/>
          <a:p>
            <a:r>
              <a:rPr lang="hu-HU" b="1" dirty="0" err="1"/>
              <a:t>Different</a:t>
            </a:r>
            <a:r>
              <a:rPr lang="hu-HU" b="1" dirty="0"/>
              <a:t> </a:t>
            </a:r>
            <a:r>
              <a:rPr lang="hu-HU" b="1" dirty="0" err="1"/>
              <a:t>approaches</a:t>
            </a:r>
            <a:r>
              <a:rPr lang="hu-HU" b="1" dirty="0"/>
              <a:t> and </a:t>
            </a:r>
            <a:r>
              <a:rPr lang="hu-HU" b="1" dirty="0" err="1"/>
              <a:t>models</a:t>
            </a:r>
            <a:r>
              <a:rPr lang="hu-HU" b="1" dirty="0"/>
              <a:t>:</a:t>
            </a:r>
          </a:p>
          <a:p>
            <a:pPr lvl="1"/>
            <a:r>
              <a:rPr lang="hu-HU" sz="1800" b="1" dirty="0"/>
              <a:t>Equity</a:t>
            </a:r>
          </a:p>
          <a:p>
            <a:pPr lvl="1"/>
            <a:r>
              <a:rPr lang="hu-HU" sz="1800" b="1" dirty="0" err="1"/>
              <a:t>Equal</a:t>
            </a:r>
            <a:r>
              <a:rPr lang="hu-HU" sz="1800" b="1" dirty="0"/>
              <a:t> </a:t>
            </a:r>
            <a:r>
              <a:rPr lang="hu-HU" sz="1800" b="1" dirty="0" err="1"/>
              <a:t>opportunity</a:t>
            </a:r>
            <a:r>
              <a:rPr lang="hu-HU" sz="1800" b="1" dirty="0"/>
              <a:t> </a:t>
            </a:r>
          </a:p>
          <a:p>
            <a:pPr lvl="1"/>
            <a:r>
              <a:rPr lang="hu-HU" sz="1800" b="1" dirty="0" err="1"/>
              <a:t>Diversity</a:t>
            </a:r>
            <a:endParaRPr lang="hu-HU" sz="1800" b="1" dirty="0"/>
          </a:p>
          <a:p>
            <a:pPr lvl="1"/>
            <a:r>
              <a:rPr lang="hu-HU" sz="1800" b="1" dirty="0" err="1"/>
              <a:t>Exclusion</a:t>
            </a:r>
            <a:r>
              <a:rPr lang="hu-HU" sz="1800" b="1" dirty="0"/>
              <a:t> – </a:t>
            </a:r>
            <a:r>
              <a:rPr lang="hu-HU" sz="1800" b="1" dirty="0" err="1"/>
              <a:t>inclusion</a:t>
            </a:r>
            <a:r>
              <a:rPr lang="hu-HU" sz="1800" b="1" dirty="0"/>
              <a:t> </a:t>
            </a:r>
          </a:p>
          <a:p>
            <a:pPr lvl="1"/>
            <a:r>
              <a:rPr lang="hu-HU" sz="1800" b="1" dirty="0" err="1"/>
              <a:t>Oppression</a:t>
            </a:r>
            <a:r>
              <a:rPr lang="hu-HU" sz="1800" b="1" dirty="0"/>
              <a:t> </a:t>
            </a:r>
            <a:endParaRPr lang="en-US" sz="1800" b="1" dirty="0"/>
          </a:p>
        </p:txBody>
      </p:sp>
      <p:sp>
        <p:nvSpPr>
          <p:cNvPr id="4" name="Dátum helye 3">
            <a:extLst>
              <a:ext uri="{FF2B5EF4-FFF2-40B4-BE49-F238E27FC236}">
                <a16:creationId xmlns:a16="http://schemas.microsoft.com/office/drawing/2014/main" id="{FE0E2A1C-2D21-C210-8332-2B339104FF3A}"/>
              </a:ext>
            </a:extLst>
          </p:cNvPr>
          <p:cNvSpPr>
            <a:spLocks noGrp="1"/>
          </p:cNvSpPr>
          <p:nvPr>
            <p:ph type="dt" sz="half" idx="10"/>
          </p:nvPr>
        </p:nvSpPr>
        <p:spPr>
          <a:xfrm>
            <a:off x="7256794" y="6035040"/>
            <a:ext cx="2893045" cy="365760"/>
          </a:xfrm>
        </p:spPr>
        <p:txBody>
          <a:bodyPr anchor="b">
            <a:normAutofit/>
          </a:bodyPr>
          <a:lstStyle/>
          <a:p>
            <a:pPr rtl="0">
              <a:spcAft>
                <a:spcPts val="600"/>
              </a:spcAft>
            </a:pPr>
            <a:fld id="{7B7A52B9-A8AB-438E-B534-4C40C3A9E74F}" type="datetime1">
              <a:rPr lang="hu-HU" smtClean="0"/>
              <a:pPr rtl="0">
                <a:spcAft>
                  <a:spcPts val="600"/>
                </a:spcAft>
              </a:pPr>
              <a:t>2026. 04. 21.</a:t>
            </a:fld>
            <a:endParaRPr lang="en-US"/>
          </a:p>
        </p:txBody>
      </p:sp>
    </p:spTree>
    <p:extLst>
      <p:ext uri="{BB962C8B-B14F-4D97-AF65-F5344CB8AC3E}">
        <p14:creationId xmlns:p14="http://schemas.microsoft.com/office/powerpoint/2010/main" val="1839425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9E3EAA0-FB71-E06C-F400-50643C8004F7}"/>
              </a:ext>
            </a:extLst>
          </p:cNvPr>
          <p:cNvSpPr>
            <a:spLocks noGrp="1"/>
          </p:cNvSpPr>
          <p:nvPr>
            <p:ph type="title"/>
          </p:nvPr>
        </p:nvSpPr>
        <p:spPr>
          <a:xfrm>
            <a:off x="1066800" y="642594"/>
            <a:ext cx="10058400" cy="1371600"/>
          </a:xfrm>
        </p:spPr>
        <p:txBody>
          <a:bodyPr anchor="ctr">
            <a:normAutofit/>
          </a:bodyPr>
          <a:lstStyle/>
          <a:p>
            <a:r>
              <a:rPr lang="hu-HU" dirty="0"/>
              <a:t>The </a:t>
            </a:r>
            <a:r>
              <a:rPr lang="hu-HU" dirty="0" err="1"/>
              <a:t>tradition</a:t>
            </a:r>
            <a:r>
              <a:rPr lang="hu-HU" dirty="0"/>
              <a:t> of </a:t>
            </a:r>
            <a:r>
              <a:rPr lang="hu-HU" dirty="0" err="1"/>
              <a:t>critical</a:t>
            </a:r>
            <a:r>
              <a:rPr lang="hu-HU" dirty="0"/>
              <a:t> </a:t>
            </a:r>
            <a:r>
              <a:rPr lang="hu-HU" dirty="0" err="1"/>
              <a:t>ethnography</a:t>
            </a:r>
            <a:endParaRPr lang="hu-HU" dirty="0"/>
          </a:p>
        </p:txBody>
      </p:sp>
      <p:sp>
        <p:nvSpPr>
          <p:cNvPr id="4" name="Dátum helye 3">
            <a:extLst>
              <a:ext uri="{FF2B5EF4-FFF2-40B4-BE49-F238E27FC236}">
                <a16:creationId xmlns:a16="http://schemas.microsoft.com/office/drawing/2014/main" id="{6F38EC2B-A209-A3EE-DAF7-810E74961158}"/>
              </a:ext>
            </a:extLst>
          </p:cNvPr>
          <p:cNvSpPr>
            <a:spLocks noGrp="1"/>
          </p:cNvSpPr>
          <p:nvPr>
            <p:ph type="dt" sz="half" idx="10"/>
          </p:nvPr>
        </p:nvSpPr>
        <p:spPr>
          <a:xfrm>
            <a:off x="7256794" y="6035040"/>
            <a:ext cx="2893045" cy="365760"/>
          </a:xfrm>
        </p:spPr>
        <p:txBody>
          <a:bodyPr anchor="b">
            <a:normAutofit/>
          </a:bodyPr>
          <a:lstStyle/>
          <a:p>
            <a:pPr rtl="0">
              <a:spcAft>
                <a:spcPts val="600"/>
              </a:spcAft>
            </a:pPr>
            <a:fld id="{7B7A52B9-A8AB-438E-B534-4C40C3A9E74F}" type="datetime1">
              <a:rPr lang="hu-HU" smtClean="0"/>
              <a:pPr rtl="0">
                <a:spcAft>
                  <a:spcPts val="600"/>
                </a:spcAft>
              </a:pPr>
              <a:t>2026. 04. 21.</a:t>
            </a:fld>
            <a:endParaRPr lang="en-US"/>
          </a:p>
        </p:txBody>
      </p:sp>
      <p:graphicFrame>
        <p:nvGraphicFramePr>
          <p:cNvPr id="6" name="Tartalom helye 2">
            <a:extLst>
              <a:ext uri="{FF2B5EF4-FFF2-40B4-BE49-F238E27FC236}">
                <a16:creationId xmlns:a16="http://schemas.microsoft.com/office/drawing/2014/main" id="{530131C3-2972-FB8B-D615-259A43E9A0D0}"/>
              </a:ext>
            </a:extLst>
          </p:cNvPr>
          <p:cNvGraphicFramePr>
            <a:graphicFrameLocks noGrp="1"/>
          </p:cNvGraphicFramePr>
          <p:nvPr>
            <p:ph idx="1"/>
            <p:extLst>
              <p:ext uri="{D42A27DB-BD31-4B8C-83A1-F6EECF244321}">
                <p14:modId xmlns:p14="http://schemas.microsoft.com/office/powerpoint/2010/main" val="1295740796"/>
              </p:ext>
            </p:extLst>
          </p:nvPr>
        </p:nvGraphicFramePr>
        <p:xfrm>
          <a:off x="1066800" y="2103120"/>
          <a:ext cx="10058400" cy="3849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9064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925F182-7447-55C9-3E27-9E227B0A90C2}"/>
              </a:ext>
            </a:extLst>
          </p:cNvPr>
          <p:cNvSpPr>
            <a:spLocks noGrp="1"/>
          </p:cNvSpPr>
          <p:nvPr>
            <p:ph type="title"/>
          </p:nvPr>
        </p:nvSpPr>
        <p:spPr>
          <a:xfrm>
            <a:off x="1066800" y="642594"/>
            <a:ext cx="10058400" cy="1371600"/>
          </a:xfrm>
        </p:spPr>
        <p:txBody>
          <a:bodyPr anchor="ctr">
            <a:normAutofit/>
          </a:bodyPr>
          <a:lstStyle/>
          <a:p>
            <a:r>
              <a:rPr lang="hu-HU" dirty="0" err="1"/>
              <a:t>Critical</a:t>
            </a:r>
            <a:r>
              <a:rPr lang="hu-HU" dirty="0"/>
              <a:t> </a:t>
            </a:r>
            <a:r>
              <a:rPr lang="hu-HU" dirty="0" err="1"/>
              <a:t>realism</a:t>
            </a:r>
            <a:r>
              <a:rPr lang="hu-HU" dirty="0"/>
              <a:t> </a:t>
            </a:r>
          </a:p>
        </p:txBody>
      </p:sp>
      <p:sp>
        <p:nvSpPr>
          <p:cNvPr id="4" name="Dátum helye 3">
            <a:extLst>
              <a:ext uri="{FF2B5EF4-FFF2-40B4-BE49-F238E27FC236}">
                <a16:creationId xmlns:a16="http://schemas.microsoft.com/office/drawing/2014/main" id="{89F1FDD9-8595-1F63-7E2E-3762B6AF406D}"/>
              </a:ext>
            </a:extLst>
          </p:cNvPr>
          <p:cNvSpPr>
            <a:spLocks noGrp="1"/>
          </p:cNvSpPr>
          <p:nvPr>
            <p:ph type="dt" sz="half" idx="10"/>
          </p:nvPr>
        </p:nvSpPr>
        <p:spPr>
          <a:xfrm>
            <a:off x="7256794" y="6035040"/>
            <a:ext cx="2893045" cy="365760"/>
          </a:xfrm>
        </p:spPr>
        <p:txBody>
          <a:bodyPr anchor="b">
            <a:normAutofit/>
          </a:bodyPr>
          <a:lstStyle/>
          <a:p>
            <a:pPr rtl="0">
              <a:spcAft>
                <a:spcPts val="600"/>
              </a:spcAft>
            </a:pPr>
            <a:fld id="{7B7A52B9-A8AB-438E-B534-4C40C3A9E74F}" type="datetime1">
              <a:rPr lang="hu-HU" smtClean="0"/>
              <a:pPr rtl="0">
                <a:spcAft>
                  <a:spcPts val="600"/>
                </a:spcAft>
              </a:pPr>
              <a:t>2026. 04. 21.</a:t>
            </a:fld>
            <a:endParaRPr lang="en-US"/>
          </a:p>
        </p:txBody>
      </p:sp>
      <p:graphicFrame>
        <p:nvGraphicFramePr>
          <p:cNvPr id="6" name="Tartalom helye 2">
            <a:extLst>
              <a:ext uri="{FF2B5EF4-FFF2-40B4-BE49-F238E27FC236}">
                <a16:creationId xmlns:a16="http://schemas.microsoft.com/office/drawing/2014/main" id="{F1C09FD3-AAEA-5E30-0C5C-A4482093C733}"/>
              </a:ext>
            </a:extLst>
          </p:cNvPr>
          <p:cNvGraphicFramePr>
            <a:graphicFrameLocks noGrp="1"/>
          </p:cNvGraphicFramePr>
          <p:nvPr>
            <p:ph idx="1"/>
            <p:extLst>
              <p:ext uri="{D42A27DB-BD31-4B8C-83A1-F6EECF244321}">
                <p14:modId xmlns:p14="http://schemas.microsoft.com/office/powerpoint/2010/main" val="2550748960"/>
              </p:ext>
            </p:extLst>
          </p:nvPr>
        </p:nvGraphicFramePr>
        <p:xfrm>
          <a:off x="1066800" y="2103120"/>
          <a:ext cx="10058400" cy="3849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5806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C1084A9-A2D9-4CE3-2D5E-B0D0A8B017A3}"/>
              </a:ext>
            </a:extLst>
          </p:cNvPr>
          <p:cNvSpPr>
            <a:spLocks noGrp="1"/>
          </p:cNvSpPr>
          <p:nvPr>
            <p:ph type="title"/>
          </p:nvPr>
        </p:nvSpPr>
        <p:spPr>
          <a:xfrm>
            <a:off x="1066800" y="642594"/>
            <a:ext cx="10058400" cy="1371600"/>
          </a:xfrm>
        </p:spPr>
        <p:txBody>
          <a:bodyPr anchor="ctr">
            <a:normAutofit/>
          </a:bodyPr>
          <a:lstStyle/>
          <a:p>
            <a:r>
              <a:rPr lang="hu-HU" dirty="0" err="1"/>
              <a:t>Theoretical</a:t>
            </a:r>
            <a:r>
              <a:rPr lang="hu-HU" dirty="0"/>
              <a:t> </a:t>
            </a:r>
            <a:r>
              <a:rPr lang="hu-HU" dirty="0" err="1"/>
              <a:t>perspectives</a:t>
            </a:r>
            <a:r>
              <a:rPr lang="hu-HU" dirty="0"/>
              <a:t> </a:t>
            </a:r>
          </a:p>
        </p:txBody>
      </p:sp>
      <p:sp>
        <p:nvSpPr>
          <p:cNvPr id="4" name="Dátum helye 3">
            <a:extLst>
              <a:ext uri="{FF2B5EF4-FFF2-40B4-BE49-F238E27FC236}">
                <a16:creationId xmlns:a16="http://schemas.microsoft.com/office/drawing/2014/main" id="{6460DF8E-6C21-ADB8-F9EF-20BA1ED47C91}"/>
              </a:ext>
            </a:extLst>
          </p:cNvPr>
          <p:cNvSpPr>
            <a:spLocks noGrp="1"/>
          </p:cNvSpPr>
          <p:nvPr>
            <p:ph type="dt" sz="half" idx="10"/>
          </p:nvPr>
        </p:nvSpPr>
        <p:spPr>
          <a:xfrm>
            <a:off x="7256794" y="6035040"/>
            <a:ext cx="2893045" cy="365760"/>
          </a:xfrm>
        </p:spPr>
        <p:txBody>
          <a:bodyPr anchor="b">
            <a:normAutofit/>
          </a:bodyPr>
          <a:lstStyle/>
          <a:p>
            <a:pPr rtl="0">
              <a:spcAft>
                <a:spcPts val="600"/>
              </a:spcAft>
            </a:pPr>
            <a:fld id="{7B7A52B9-A8AB-438E-B534-4C40C3A9E74F}" type="datetime1">
              <a:rPr lang="hu-HU" smtClean="0"/>
              <a:pPr rtl="0">
                <a:spcAft>
                  <a:spcPts val="600"/>
                </a:spcAft>
              </a:pPr>
              <a:t>2026. 04. 21.</a:t>
            </a:fld>
            <a:endParaRPr lang="en-US"/>
          </a:p>
        </p:txBody>
      </p:sp>
      <p:graphicFrame>
        <p:nvGraphicFramePr>
          <p:cNvPr id="6" name="Tartalom helye 2">
            <a:extLst>
              <a:ext uri="{FF2B5EF4-FFF2-40B4-BE49-F238E27FC236}">
                <a16:creationId xmlns:a16="http://schemas.microsoft.com/office/drawing/2014/main" id="{4900B73E-DC2C-FB62-ECBB-2167E03E4448}"/>
              </a:ext>
            </a:extLst>
          </p:cNvPr>
          <p:cNvGraphicFramePr>
            <a:graphicFrameLocks noGrp="1"/>
          </p:cNvGraphicFramePr>
          <p:nvPr>
            <p:ph idx="1"/>
            <p:extLst>
              <p:ext uri="{D42A27DB-BD31-4B8C-83A1-F6EECF244321}">
                <p14:modId xmlns:p14="http://schemas.microsoft.com/office/powerpoint/2010/main" val="178648201"/>
              </p:ext>
            </p:extLst>
          </p:nvPr>
        </p:nvGraphicFramePr>
        <p:xfrm>
          <a:off x="1066800" y="2103120"/>
          <a:ext cx="10058400" cy="3849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4615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átum helye 3">
            <a:extLst>
              <a:ext uri="{FF2B5EF4-FFF2-40B4-BE49-F238E27FC236}">
                <a16:creationId xmlns:a16="http://schemas.microsoft.com/office/drawing/2014/main" id="{A2A4249B-6D74-EF73-EC6C-20D54224083D}"/>
              </a:ext>
            </a:extLst>
          </p:cNvPr>
          <p:cNvSpPr>
            <a:spLocks noGrp="1"/>
          </p:cNvSpPr>
          <p:nvPr>
            <p:ph type="dt" sz="half" idx="10"/>
          </p:nvPr>
        </p:nvSpPr>
        <p:spPr/>
        <p:txBody>
          <a:bodyPr/>
          <a:lstStyle/>
          <a:p>
            <a:pPr rtl="0"/>
            <a:fld id="{7B7A52B9-A8AB-438E-B534-4C40C3A9E74F}" type="datetime1">
              <a:rPr lang="hu-HU" smtClean="0"/>
              <a:t>2026. 04. 21.</a:t>
            </a:fld>
            <a:endParaRPr lang="en-US"/>
          </a:p>
        </p:txBody>
      </p:sp>
      <p:sp>
        <p:nvSpPr>
          <p:cNvPr id="6" name="Szövegdoboz 5">
            <a:extLst>
              <a:ext uri="{FF2B5EF4-FFF2-40B4-BE49-F238E27FC236}">
                <a16:creationId xmlns:a16="http://schemas.microsoft.com/office/drawing/2014/main" id="{A102E308-29DA-D6BD-2BED-5F1A26322387}"/>
              </a:ext>
            </a:extLst>
          </p:cNvPr>
          <p:cNvSpPr txBox="1"/>
          <p:nvPr/>
        </p:nvSpPr>
        <p:spPr>
          <a:xfrm>
            <a:off x="3047163" y="1281340"/>
            <a:ext cx="6094324" cy="4300344"/>
          </a:xfrm>
          <a:prstGeom prst="rect">
            <a:avLst/>
          </a:prstGeom>
          <a:noFill/>
        </p:spPr>
        <p:txBody>
          <a:bodyPr wrap="square">
            <a:spAutoFit/>
          </a:bodyPr>
          <a:lstStyle/>
          <a:p>
            <a:pPr>
              <a:lnSpc>
                <a:spcPct val="150000"/>
              </a:lnSpc>
              <a:spcAft>
                <a:spcPts val="800"/>
              </a:spcAft>
              <a:buNone/>
            </a:pPr>
            <a:r>
              <a:rPr lang="en-GB"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boy in Petőfi (pseudonym: Tom), while the teacher is speaking in front of him at the desk, says something to himself.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buNone/>
            </a:pPr>
            <a:r>
              <a:rPr lang="en-GB"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teacher stops: I am here in front of you!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buNone/>
            </a:pPr>
            <a:r>
              <a:rPr lang="en-GB"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Tom: But I have talked only to myself.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buNone/>
            </a:pP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Teacher</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doesn't</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matter</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 am here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your</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teacher</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have</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tell</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because</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a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job</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interview</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won't</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be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good</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buNone/>
            </a:pP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Another</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student</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are</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our</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boss</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buNone/>
            </a:pP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Teacher</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Maybe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is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bad</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news</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probably</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hu-HU"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yes</a:t>
            </a:r>
            <a:r>
              <a:rPr lang="hu-HU"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hu-H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5721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96F7DB96-23F1-8792-C3A5-954FA1478216}"/>
              </a:ext>
            </a:extLst>
          </p:cNvPr>
          <p:cNvSpPr>
            <a:spLocks noGrp="1" noChangeArrowheads="1"/>
          </p:cNvSpPr>
          <p:nvPr>
            <p:ph type="ctrTitle"/>
          </p:nvPr>
        </p:nvSpPr>
        <p:spPr bwMode="auto">
          <a:xfrm>
            <a:off x="1629103" y="2244830"/>
            <a:ext cx="8933796" cy="2437232"/>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r>
              <a:rPr kumimoji="0" lang="hu-HU" altLang="hu-HU" sz="2000" b="0" i="0" u="none" strike="noStrike" cap="none" normalizeH="0" baseline="0" dirty="0">
                <a:ln>
                  <a:noFill/>
                </a:ln>
                <a:effectLst/>
              </a:rPr>
              <a:t>In </a:t>
            </a:r>
            <a:r>
              <a:rPr kumimoji="0" lang="hu-HU" altLang="hu-HU" sz="2000" b="0" i="0" u="none" strike="noStrike" cap="none" normalizeH="0" baseline="0" dirty="0" err="1">
                <a:ln>
                  <a:noFill/>
                </a:ln>
                <a:effectLst/>
              </a:rPr>
              <a:t>the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race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teams</a:t>
            </a:r>
            <a:r>
              <a:rPr kumimoji="0" lang="hu-HU" altLang="hu-HU" sz="2000" b="0" i="0" u="none" strike="noStrike" cap="none" normalizeH="0" baseline="0" dirty="0">
                <a:ln>
                  <a:noFill/>
                </a:ln>
                <a:effectLst/>
              </a:rPr>
              <a:t> must </a:t>
            </a:r>
            <a:r>
              <a:rPr kumimoji="0" lang="hu-HU" altLang="hu-HU" sz="2000" b="0" i="0" u="none" strike="noStrike" cap="none" normalizeH="0" baseline="0" dirty="0" err="1">
                <a:ln>
                  <a:noFill/>
                </a:ln>
                <a:effectLst/>
              </a:rPr>
              <a:t>each</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complete</a:t>
            </a:r>
            <a:r>
              <a:rPr kumimoji="0" lang="hu-HU" altLang="hu-HU" sz="2000" b="0" i="0" u="none" strike="noStrike" cap="none" normalizeH="0" baseline="0" dirty="0">
                <a:ln>
                  <a:noFill/>
                </a:ln>
                <a:effectLst/>
              </a:rPr>
              <a:t> an </a:t>
            </a:r>
            <a:r>
              <a:rPr kumimoji="0" lang="hu-HU" altLang="hu-HU" sz="2000" b="0" i="0" u="none" strike="noStrike" cap="none" normalizeH="0" baseline="0" dirty="0" err="1">
                <a:ln>
                  <a:noFill/>
                </a:ln>
                <a:effectLst/>
              </a:rPr>
              <a:t>obstacle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course</a:t>
            </a:r>
            <a:r>
              <a:rPr kumimoji="0" lang="hu-HU" altLang="hu-HU" sz="2000" b="0" i="0" u="none" strike="noStrike" cap="none" normalizeH="0" baseline="0" dirty="0">
                <a:ln>
                  <a:noFill/>
                </a:ln>
                <a:effectLst/>
              </a:rPr>
              <a:t>. The </a:t>
            </a:r>
            <a:r>
              <a:rPr kumimoji="0" lang="hu-HU" altLang="hu-HU" sz="2000" b="0" i="0" u="none" strike="noStrike" cap="none" normalizeH="0" baseline="0" dirty="0" err="1">
                <a:ln>
                  <a:noFill/>
                </a:ln>
                <a:effectLst/>
              </a:rPr>
              <a:t>teacher</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explains</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the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tasks</a:t>
            </a:r>
            <a:r>
              <a:rPr kumimoji="0" lang="hu-HU" altLang="hu-HU" sz="2000" b="0" i="0" u="none" strike="noStrike" cap="none" normalizeH="0" baseline="0" dirty="0">
                <a:ln>
                  <a:noFill/>
                </a:ln>
                <a:effectLst/>
              </a:rPr>
              <a:t>. The </a:t>
            </a:r>
            <a:r>
              <a:rPr kumimoji="0" lang="hu-HU" altLang="hu-HU" sz="2000" b="0" i="0" u="none" strike="noStrike" cap="none" normalizeH="0" baseline="0" dirty="0" err="1">
                <a:ln>
                  <a:noFill/>
                </a:ln>
                <a:effectLst/>
              </a:rPr>
              <a:t>concept</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the</a:t>
            </a:r>
            <a:r>
              <a:rPr kumimoji="0" lang="hu-HU" altLang="hu-HU" sz="2000" b="0" i="0" u="none" strike="noStrike" cap="none" normalizeH="0" baseline="0" dirty="0">
                <a:ln>
                  <a:noFill/>
                </a:ln>
                <a:effectLst/>
              </a:rPr>
              <a:t> story </a:t>
            </a:r>
            <a:r>
              <a:rPr kumimoji="0" lang="hu-HU" altLang="hu-HU" sz="2000" b="0" i="0" u="none" strike="noStrike" cap="none" normalizeH="0" baseline="0" dirty="0" err="1">
                <a:ln>
                  <a:noFill/>
                </a:ln>
                <a:effectLst/>
              </a:rPr>
              <a:t>behind</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the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specific</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exercises</a:t>
            </a:r>
            <a:r>
              <a:rPr kumimoji="0" lang="hu-HU" altLang="hu-HU" sz="2000" b="0" i="0" u="none" strike="noStrike" cap="none" normalizeH="0" baseline="0" dirty="0">
                <a:ln>
                  <a:noFill/>
                </a:ln>
                <a:effectLst/>
              </a:rPr>
              <a:t>: a </a:t>
            </a:r>
            <a:r>
              <a:rPr kumimoji="0" lang="hu-HU" altLang="hu-HU" sz="2000" b="0" i="0" u="none" strike="noStrike" cap="none" normalizeH="0" baseline="0" dirty="0" err="1">
                <a:ln>
                  <a:noFill/>
                </a:ln>
                <a:effectLst/>
              </a:rPr>
              <a:t>tough</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day</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run</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to</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work</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with</a:t>
            </a:r>
            <a:r>
              <a:rPr kumimoji="0" lang="hu-HU" altLang="hu-HU" sz="2000" b="0" i="0" u="none" strike="noStrike" cap="none" normalizeH="0" baseline="0" dirty="0">
                <a:ln>
                  <a:noFill/>
                </a:ln>
                <a:effectLst/>
              </a:rPr>
              <a:t> a </a:t>
            </a:r>
            <a:r>
              <a:rPr kumimoji="0" lang="hu-HU" altLang="hu-HU" sz="2000" b="0" i="0" u="none" strike="noStrike" cap="none" normalizeH="0" baseline="0" dirty="0" err="1">
                <a:ln>
                  <a:noFill/>
                </a:ln>
                <a:effectLst/>
              </a:rPr>
              <a:t>backpack</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drop</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it</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off</a:t>
            </a:r>
            <a:r>
              <a:rPr kumimoji="0" lang="hu-HU" altLang="hu-HU" sz="2000" b="0" i="0" u="none" strike="noStrike" cap="none" normalizeH="0" baseline="0" dirty="0">
                <a:ln>
                  <a:noFill/>
                </a:ln>
                <a:effectLst/>
              </a:rPr>
              <a:t>—</a:t>
            </a:r>
            <a:r>
              <a:rPr kumimoji="0" lang="hu-HU" altLang="hu-HU" sz="2000" b="0" i="0" u="none" strike="noStrike" cap="none" normalizeH="0" baseline="0" dirty="0" err="1">
                <a:ln>
                  <a:noFill/>
                </a:ln>
                <a:effectLst/>
              </a:rPr>
              <a:t>you’re</a:t>
            </a:r>
            <a:r>
              <a:rPr kumimoji="0" lang="hu-HU" altLang="hu-HU" sz="2000" b="0" i="0" u="none" strike="noStrike" cap="none" normalizeH="0" baseline="0" dirty="0">
                <a:ln>
                  <a:noFill/>
                </a:ln>
                <a:effectLst/>
              </a:rPr>
              <a:t> a </a:t>
            </a:r>
            <a:r>
              <a:rPr kumimoji="0" lang="hu-HU" altLang="hu-HU" sz="2000" b="0" i="0" u="none" strike="noStrike" cap="none" normalizeH="0" baseline="0" dirty="0" err="1">
                <a:ln>
                  <a:noFill/>
                </a:ln>
                <a:effectLst/>
              </a:rPr>
              <a:t>waiter</a:t>
            </a:r>
            <a:r>
              <a:rPr kumimoji="0" lang="hu-HU" altLang="hu-HU" sz="2000" b="0" i="0" u="none" strike="noStrike" cap="none" normalizeH="0" baseline="0" dirty="0">
                <a:ln>
                  <a:noFill/>
                </a:ln>
                <a:effectLst/>
              </a:rPr>
              <a:t>—</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run</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with</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water</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serve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work</a:t>
            </a:r>
            <a:r>
              <a:rPr kumimoji="0" lang="hu-HU" altLang="hu-HU" sz="2000" b="0" i="0" u="none" strike="noStrike" cap="none" normalizeH="0" baseline="0" dirty="0">
                <a:ln>
                  <a:noFill/>
                </a:ln>
                <a:effectLst/>
              </a:rPr>
              <a:t> an 8-hour shift, </a:t>
            </a:r>
            <a:r>
              <a:rPr kumimoji="0" lang="hu-HU" altLang="hu-HU" sz="2000" b="0" i="0" u="none" strike="noStrike" cap="none" normalizeH="0" baseline="0" dirty="0" err="1">
                <a:ln>
                  <a:noFill/>
                </a:ln>
                <a:effectLst/>
              </a:rPr>
              <a:t>so</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run</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twice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rush</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to</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meet</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your</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friend</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work</a:t>
            </a:r>
            <a:r>
              <a:rPr kumimoji="0" lang="hu-HU" altLang="hu-HU" sz="2000" b="0" i="0" u="none" strike="noStrike" cap="none" normalizeH="0" baseline="0" dirty="0">
                <a:ln>
                  <a:noFill/>
                </a:ln>
                <a:effectLst/>
              </a:rPr>
              <a:t> out </a:t>
            </a:r>
            <a:r>
              <a:rPr kumimoji="0" lang="hu-HU" altLang="hu-HU" sz="2000" b="0" i="0" u="none" strike="noStrike" cap="none" normalizeH="0" baseline="0" dirty="0" err="1">
                <a:ln>
                  <a:noFill/>
                </a:ln>
                <a:effectLst/>
              </a:rPr>
              <a:t>together</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squats</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pick</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up</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your</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child</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buy</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them</a:t>
            </a:r>
            <a:r>
              <a:rPr kumimoji="0" lang="hu-HU" altLang="hu-HU" sz="2000" b="0" i="0" u="none" strike="noStrike" cap="none" normalizeH="0" baseline="0" dirty="0">
                <a:ln>
                  <a:noFill/>
                </a:ln>
                <a:effectLst/>
              </a:rPr>
              <a:t> a </a:t>
            </a:r>
            <a:r>
              <a:rPr kumimoji="0" lang="hu-HU" altLang="hu-HU" sz="2000" b="0" i="0" u="none" strike="noStrike" cap="none" normalizeH="0" baseline="0" dirty="0" err="1">
                <a:ln>
                  <a:noFill/>
                </a:ln>
                <a:effectLst/>
              </a:rPr>
              <a:t>gift</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get</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them</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dressed</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squats</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take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your</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child</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the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teacher</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holds</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the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student</a:t>
            </a:r>
            <a:r>
              <a:rPr kumimoji="0" lang="hu-HU" altLang="hu-HU" sz="2000" b="0" i="0" u="none" strike="noStrike" cap="none" normalizeH="0" baseline="0" dirty="0">
                <a:ln>
                  <a:noFill/>
                </a:ln>
                <a:effectLst/>
              </a:rPr>
              <a:t> back </a:t>
            </a:r>
            <a:r>
              <a:rPr kumimoji="0" lang="hu-HU" altLang="hu-HU" sz="2000" b="0" i="0" u="none" strike="noStrike" cap="none" normalizeH="0" baseline="0" dirty="0" err="1">
                <a:ln>
                  <a:noFill/>
                </a:ln>
                <a:effectLst/>
              </a:rPr>
              <a:t>on</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the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field</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with</a:t>
            </a:r>
            <a:r>
              <a:rPr kumimoji="0" lang="hu-HU" altLang="hu-HU" sz="2000" b="0" i="0" u="none" strike="noStrike" cap="none" normalizeH="0" baseline="0" dirty="0">
                <a:ln>
                  <a:noFill/>
                </a:ln>
                <a:effectLst/>
              </a:rPr>
              <a:t> a </a:t>
            </a:r>
            <a:r>
              <a:rPr kumimoji="0" lang="hu-HU" altLang="hu-HU" sz="2000" b="0" i="0" u="none" strike="noStrike" cap="none" normalizeH="0" baseline="0" dirty="0" err="1">
                <a:ln>
                  <a:noFill/>
                </a:ln>
                <a:effectLst/>
              </a:rPr>
              <a:t>rope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the</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child</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doesn’t</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want</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to</a:t>
            </a:r>
            <a:r>
              <a:rPr kumimoji="0" lang="hu-HU" altLang="hu-HU" sz="2000" b="0" i="0" u="none" strike="noStrike" cap="none" normalizeH="0" baseline="0" dirty="0">
                <a:ln>
                  <a:noFill/>
                </a:ln>
                <a:effectLst/>
              </a:rPr>
              <a:t> go. </a:t>
            </a:r>
            <a:r>
              <a:rPr kumimoji="0" lang="hu-HU" altLang="hu-HU" sz="2000" b="0" i="0" u="none" strike="noStrike" cap="none" normalizeH="0" baseline="0" dirty="0" err="1">
                <a:ln>
                  <a:noFill/>
                </a:ln>
                <a:effectLst/>
              </a:rPr>
              <a:t>You</a:t>
            </a:r>
            <a:r>
              <a:rPr kumimoji="0" lang="hu-HU" altLang="hu-HU" sz="2000" b="0" i="0" u="none" strike="noStrike" cap="none" normalizeH="0" baseline="0" dirty="0">
                <a:ln>
                  <a:noFill/>
                </a:ln>
                <a:effectLst/>
              </a:rPr>
              <a:t> play </a:t>
            </a:r>
            <a:r>
              <a:rPr kumimoji="0" lang="hu-HU" altLang="hu-HU" sz="2000" b="0" i="0" u="none" strike="noStrike" cap="none" normalizeH="0" baseline="0" dirty="0" err="1">
                <a:ln>
                  <a:noFill/>
                </a:ln>
                <a:effectLst/>
              </a:rPr>
              <a:t>with</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your</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child</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hula</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hoop</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jump</a:t>
            </a:r>
            <a:r>
              <a:rPr kumimoji="0" lang="hu-HU" altLang="hu-HU" sz="2000" b="0" i="0" u="none" strike="noStrike" cap="none" normalizeH="0" baseline="0" dirty="0">
                <a:ln>
                  <a:noFill/>
                </a:ln>
                <a:effectLst/>
              </a:rPr>
              <a:t> </a:t>
            </a:r>
            <a:r>
              <a:rPr kumimoji="0" lang="hu-HU" altLang="hu-HU" sz="2000" b="0" i="0" u="none" strike="noStrike" cap="none" normalizeH="0" baseline="0" dirty="0" err="1">
                <a:ln>
                  <a:noFill/>
                </a:ln>
                <a:effectLst/>
              </a:rPr>
              <a:t>rope</a:t>
            </a:r>
            <a:r>
              <a:rPr kumimoji="0" lang="hu-HU" altLang="hu-HU" sz="2000" b="0" i="0" u="none" strike="noStrike" cap="none" normalizeH="0" baseline="0" dirty="0">
                <a:ln>
                  <a:noFill/>
                </a:ln>
                <a:effectLst/>
              </a:rPr>
              <a:t>.”</a:t>
            </a:r>
          </a:p>
        </p:txBody>
      </p:sp>
      <p:sp>
        <p:nvSpPr>
          <p:cNvPr id="7" name="Subtitle 2">
            <a:extLst>
              <a:ext uri="{FF2B5EF4-FFF2-40B4-BE49-F238E27FC236}">
                <a16:creationId xmlns:a16="http://schemas.microsoft.com/office/drawing/2014/main" id="{9FA2162C-51C1-F4B1-5F85-F0F0312FC060}"/>
              </a:ext>
            </a:extLst>
          </p:cNvPr>
          <p:cNvSpPr>
            <a:spLocks noGrp="1"/>
          </p:cNvSpPr>
          <p:nvPr>
            <p:ph type="subTitle" idx="1"/>
          </p:nvPr>
        </p:nvSpPr>
        <p:spPr>
          <a:xfrm>
            <a:off x="1629101" y="4682062"/>
            <a:ext cx="8936846" cy="457201"/>
          </a:xfrm>
        </p:spPr>
        <p:txBody>
          <a:bodyPr/>
          <a:lstStyle/>
          <a:p>
            <a:endParaRPr lang="en-US"/>
          </a:p>
        </p:txBody>
      </p:sp>
      <p:sp>
        <p:nvSpPr>
          <p:cNvPr id="4" name="Dátum helye 3">
            <a:extLst>
              <a:ext uri="{FF2B5EF4-FFF2-40B4-BE49-F238E27FC236}">
                <a16:creationId xmlns:a16="http://schemas.microsoft.com/office/drawing/2014/main" id="{4C6B4DF3-3E32-A127-CF31-17BB4983ACCA}"/>
              </a:ext>
            </a:extLst>
          </p:cNvPr>
          <p:cNvSpPr>
            <a:spLocks noGrp="1"/>
          </p:cNvSpPr>
          <p:nvPr>
            <p:ph type="dt" sz="half" idx="10"/>
          </p:nvPr>
        </p:nvSpPr>
        <p:spPr>
          <a:xfrm>
            <a:off x="5318760" y="1341256"/>
            <a:ext cx="1554480" cy="485546"/>
          </a:xfrm>
        </p:spPr>
        <p:txBody>
          <a:bodyPr anchor="b">
            <a:normAutofit/>
          </a:bodyPr>
          <a:lstStyle/>
          <a:p>
            <a:pPr rtl="0">
              <a:spcAft>
                <a:spcPts val="600"/>
              </a:spcAft>
            </a:pPr>
            <a:r>
              <a:rPr lang="hu-HU" dirty="0" err="1"/>
              <a:t>Field</a:t>
            </a:r>
            <a:r>
              <a:rPr lang="hu-HU" dirty="0"/>
              <a:t> </a:t>
            </a:r>
            <a:r>
              <a:rPr lang="hu-HU" dirty="0" err="1"/>
              <a:t>notes</a:t>
            </a:r>
            <a:endParaRPr lang="en-US" dirty="0"/>
          </a:p>
        </p:txBody>
      </p:sp>
    </p:spTree>
    <p:extLst>
      <p:ext uri="{BB962C8B-B14F-4D97-AF65-F5344CB8AC3E}">
        <p14:creationId xmlns:p14="http://schemas.microsoft.com/office/powerpoint/2010/main" val="2103296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A4E3AAD-9721-0A0B-7AF4-0C28B59E7D9F}"/>
              </a:ext>
            </a:extLst>
          </p:cNvPr>
          <p:cNvSpPr>
            <a:spLocks noGrp="1"/>
          </p:cNvSpPr>
          <p:nvPr>
            <p:ph type="title"/>
          </p:nvPr>
        </p:nvSpPr>
        <p:spPr/>
        <p:txBody>
          <a:bodyPr/>
          <a:lstStyle/>
          <a:p>
            <a:r>
              <a:rPr lang="hu-HU" dirty="0"/>
              <a:t>„</a:t>
            </a:r>
            <a:r>
              <a:rPr lang="hu-HU" dirty="0" err="1"/>
              <a:t>Middleclassness</a:t>
            </a:r>
            <a:r>
              <a:rPr lang="hu-HU" dirty="0"/>
              <a:t>” </a:t>
            </a:r>
            <a:r>
              <a:rPr lang="hu-HU" dirty="0" err="1"/>
              <a:t>as</a:t>
            </a:r>
            <a:r>
              <a:rPr lang="hu-HU" dirty="0"/>
              <a:t> an </a:t>
            </a:r>
            <a:r>
              <a:rPr lang="hu-HU" dirty="0" err="1"/>
              <a:t>ideology</a:t>
            </a:r>
            <a:r>
              <a:rPr lang="hu-HU" dirty="0"/>
              <a:t> </a:t>
            </a:r>
            <a:r>
              <a:rPr lang="hu-HU" dirty="0" err="1"/>
              <a:t>reinforced</a:t>
            </a:r>
            <a:r>
              <a:rPr lang="hu-HU" dirty="0"/>
              <a:t> </a:t>
            </a:r>
            <a:r>
              <a:rPr lang="hu-HU" dirty="0" err="1"/>
              <a:t>by</a:t>
            </a:r>
            <a:r>
              <a:rPr lang="hu-HU" dirty="0"/>
              <a:t> habitus</a:t>
            </a:r>
          </a:p>
        </p:txBody>
      </p:sp>
      <p:sp>
        <p:nvSpPr>
          <p:cNvPr id="3" name="Tartalom helye 2">
            <a:extLst>
              <a:ext uri="{FF2B5EF4-FFF2-40B4-BE49-F238E27FC236}">
                <a16:creationId xmlns:a16="http://schemas.microsoft.com/office/drawing/2014/main" id="{07EAE4C1-C5FE-3FB6-DB7D-B8B37B33979F}"/>
              </a:ext>
            </a:extLst>
          </p:cNvPr>
          <p:cNvSpPr>
            <a:spLocks noGrp="1"/>
          </p:cNvSpPr>
          <p:nvPr>
            <p:ph idx="1"/>
          </p:nvPr>
        </p:nvSpPr>
        <p:spPr/>
        <p:txBody>
          <a:bodyPr/>
          <a:lstStyle/>
          <a:p>
            <a:pPr marL="0" indent="0">
              <a:buNone/>
            </a:pPr>
            <a:r>
              <a:rPr lang="en-US" b="1" dirty="0"/>
              <a:t>This polarization is necessary for the maintenance of the capitalist world system</a:t>
            </a:r>
            <a:r>
              <a:rPr lang="en-US" dirty="0"/>
              <a:t> due to the accumulation of capital—as much as possible and as cheaply as possible (by shifting the costs onto others)—which is made possible by the dynamics between the small, closed upper classes and the broader middle and lower classes. Ideologically, however, it is advantageous for the capitalist upper classes to win over the middle classes as allies in this process. And the middle-class ideological pattern described above is perfectly suited to shifting the </a:t>
            </a:r>
            <a:r>
              <a:rPr lang="en-US" i="1" dirty="0"/>
              <a:t>“us-them” distinction</a:t>
            </a:r>
            <a:r>
              <a:rPr lang="en-US" dirty="0"/>
              <a:t> to the relationship between the </a:t>
            </a:r>
            <a:r>
              <a:rPr lang="en-US" i="1" dirty="0"/>
              <a:t>lower</a:t>
            </a:r>
            <a:r>
              <a:rPr lang="en-US" dirty="0"/>
              <a:t> classes and the </a:t>
            </a:r>
            <a:r>
              <a:rPr lang="en-US" i="1" dirty="0"/>
              <a:t>“middle class”</a:t>
            </a:r>
            <a:r>
              <a:rPr lang="en-US" dirty="0"/>
              <a:t>, which is imagined as a unified whole.</a:t>
            </a:r>
          </a:p>
          <a:p>
            <a:endParaRPr lang="hu-HU" dirty="0"/>
          </a:p>
        </p:txBody>
      </p:sp>
      <p:sp>
        <p:nvSpPr>
          <p:cNvPr id="4" name="Dátum helye 3">
            <a:extLst>
              <a:ext uri="{FF2B5EF4-FFF2-40B4-BE49-F238E27FC236}">
                <a16:creationId xmlns:a16="http://schemas.microsoft.com/office/drawing/2014/main" id="{0694402A-3271-709D-144E-732BCB5C5F71}"/>
              </a:ext>
            </a:extLst>
          </p:cNvPr>
          <p:cNvSpPr>
            <a:spLocks noGrp="1"/>
          </p:cNvSpPr>
          <p:nvPr>
            <p:ph type="dt" sz="half" idx="10"/>
          </p:nvPr>
        </p:nvSpPr>
        <p:spPr/>
        <p:txBody>
          <a:bodyPr/>
          <a:lstStyle/>
          <a:p>
            <a:pPr rtl="0"/>
            <a:fld id="{7B7A52B9-A8AB-438E-B534-4C40C3A9E74F}" type="datetime1">
              <a:rPr lang="hu-HU" smtClean="0"/>
              <a:t>2026. 04. 21.</a:t>
            </a:fld>
            <a:endParaRPr lang="en-US"/>
          </a:p>
        </p:txBody>
      </p:sp>
    </p:spTree>
    <p:extLst>
      <p:ext uri="{BB962C8B-B14F-4D97-AF65-F5344CB8AC3E}">
        <p14:creationId xmlns:p14="http://schemas.microsoft.com/office/powerpoint/2010/main" val="14045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964632A-9071-1123-5BA5-3E4FFF00705F}"/>
              </a:ext>
            </a:extLst>
          </p:cNvPr>
          <p:cNvSpPr>
            <a:spLocks noGrp="1"/>
          </p:cNvSpPr>
          <p:nvPr>
            <p:ph type="title"/>
          </p:nvPr>
        </p:nvSpPr>
        <p:spPr/>
        <p:txBody>
          <a:bodyPr/>
          <a:lstStyle/>
          <a:p>
            <a:r>
              <a:rPr lang="hu-HU" dirty="0" err="1"/>
              <a:t>References</a:t>
            </a:r>
            <a:r>
              <a:rPr lang="hu-HU" dirty="0"/>
              <a:t>: </a:t>
            </a:r>
          </a:p>
        </p:txBody>
      </p:sp>
      <p:sp>
        <p:nvSpPr>
          <p:cNvPr id="3" name="Tartalom helye 2">
            <a:extLst>
              <a:ext uri="{FF2B5EF4-FFF2-40B4-BE49-F238E27FC236}">
                <a16:creationId xmlns:a16="http://schemas.microsoft.com/office/drawing/2014/main" id="{BADC9E32-BC6D-57B2-8507-E2762FC5F268}"/>
              </a:ext>
            </a:extLst>
          </p:cNvPr>
          <p:cNvSpPr>
            <a:spLocks noGrp="1"/>
          </p:cNvSpPr>
          <p:nvPr>
            <p:ph idx="1"/>
          </p:nvPr>
        </p:nvSpPr>
        <p:spPr/>
        <p:txBody>
          <a:bodyPr>
            <a:normAutofit fontScale="25000" lnSpcReduction="20000"/>
          </a:bodyPr>
          <a:lstStyle/>
          <a:p>
            <a:endParaRPr lang="hu-HU" dirty="0"/>
          </a:p>
          <a:p>
            <a:r>
              <a:rPr lang="en-GB" dirty="0"/>
              <a:t>Ball, S.J. (2003): </a:t>
            </a:r>
            <a:r>
              <a:rPr lang="en-GB" i="1" dirty="0"/>
              <a:t>Class Strategies and the Education Market</a:t>
            </a:r>
            <a:r>
              <a:rPr lang="en-GB" dirty="0"/>
              <a:t>. London: Routledge.</a:t>
            </a:r>
            <a:endParaRPr lang="hu-HU" dirty="0"/>
          </a:p>
          <a:p>
            <a:r>
              <a:rPr lang="en-GB" dirty="0"/>
              <a:t>Banfield, G. (2015): </a:t>
            </a:r>
            <a:r>
              <a:rPr lang="en-GB" i="1" dirty="0"/>
              <a:t>Critical realism for Marxist sociology of education.</a:t>
            </a:r>
            <a:r>
              <a:rPr lang="en-GB" dirty="0"/>
              <a:t> London: Routledge.</a:t>
            </a:r>
            <a:endParaRPr lang="hu-HU" dirty="0"/>
          </a:p>
          <a:p>
            <a:r>
              <a:rPr lang="en-GB" dirty="0"/>
              <a:t>Beach, D. &amp; </a:t>
            </a:r>
            <a:r>
              <a:rPr lang="en-GB" dirty="0" err="1"/>
              <a:t>Dovemark</a:t>
            </a:r>
            <a:r>
              <a:rPr lang="en-GB" dirty="0"/>
              <a:t>, M. (2007): </a:t>
            </a:r>
            <a:r>
              <a:rPr lang="en-GB" i="1" dirty="0"/>
              <a:t>Education and the Commodity Problem. Ethnographic Investigations of Creativity and Performativity in Swedish Schools</a:t>
            </a:r>
            <a:r>
              <a:rPr lang="en-GB" dirty="0"/>
              <a:t>. London: Tufnell Press.</a:t>
            </a:r>
            <a:endParaRPr lang="hu-HU" dirty="0"/>
          </a:p>
          <a:p>
            <a:r>
              <a:rPr lang="en-GB" dirty="0"/>
              <a:t>Bhaskar, R. (2008): </a:t>
            </a:r>
            <a:r>
              <a:rPr lang="en-GB" i="1" dirty="0"/>
              <a:t>A Realist Theory of Science.</a:t>
            </a:r>
            <a:r>
              <a:rPr lang="en-GB" dirty="0"/>
              <a:t> London: Routledge.</a:t>
            </a:r>
            <a:endParaRPr lang="hu-HU" dirty="0"/>
          </a:p>
          <a:p>
            <a:r>
              <a:rPr lang="hu-HU" dirty="0" err="1"/>
              <a:t>Biesta</a:t>
            </a:r>
            <a:r>
              <a:rPr lang="hu-HU" dirty="0"/>
              <a:t>, G. (2006): </a:t>
            </a:r>
            <a:r>
              <a:rPr lang="hu-HU" i="1" dirty="0" err="1"/>
              <a:t>Beyond</a:t>
            </a:r>
            <a:r>
              <a:rPr lang="hu-HU" i="1" dirty="0"/>
              <a:t> </a:t>
            </a:r>
            <a:r>
              <a:rPr lang="hu-HU" i="1" dirty="0" err="1"/>
              <a:t>Learning</a:t>
            </a:r>
            <a:r>
              <a:rPr lang="hu-HU" i="1" dirty="0"/>
              <a:t>: </a:t>
            </a:r>
            <a:r>
              <a:rPr lang="hu-HU" i="1" dirty="0" err="1"/>
              <a:t>Democratic</a:t>
            </a:r>
            <a:r>
              <a:rPr lang="hu-HU" i="1" dirty="0"/>
              <a:t> Education </a:t>
            </a:r>
            <a:r>
              <a:rPr lang="hu-HU" i="1" dirty="0" err="1"/>
              <a:t>for</a:t>
            </a:r>
            <a:r>
              <a:rPr lang="hu-HU" i="1" dirty="0"/>
              <a:t> a Human </a:t>
            </a:r>
            <a:r>
              <a:rPr lang="hu-HU" i="1" dirty="0" err="1"/>
              <a:t>Future</a:t>
            </a:r>
            <a:r>
              <a:rPr lang="hu-HU" i="1" dirty="0"/>
              <a:t>.</a:t>
            </a:r>
            <a:r>
              <a:rPr lang="hu-HU" dirty="0"/>
              <a:t> </a:t>
            </a:r>
            <a:r>
              <a:rPr lang="hu-HU" dirty="0" err="1"/>
              <a:t>Boulder</a:t>
            </a:r>
            <a:r>
              <a:rPr lang="hu-HU" dirty="0"/>
              <a:t>: </a:t>
            </a:r>
            <a:r>
              <a:rPr lang="hu-HU" dirty="0" err="1"/>
              <a:t>Paradigm</a:t>
            </a:r>
            <a:r>
              <a:rPr lang="hu-HU" dirty="0"/>
              <a:t>.</a:t>
            </a:r>
          </a:p>
          <a:p>
            <a:r>
              <a:rPr lang="hu-HU" dirty="0" err="1"/>
              <a:t>Biesta</a:t>
            </a:r>
            <a:r>
              <a:rPr lang="hu-HU" dirty="0"/>
              <a:t>, G., Allan, J., &amp; Edwards, R. (</a:t>
            </a:r>
            <a:r>
              <a:rPr lang="hu-HU" dirty="0" err="1"/>
              <a:t>Eds</a:t>
            </a:r>
            <a:r>
              <a:rPr lang="hu-HU" dirty="0"/>
              <a:t>.). (2013). </a:t>
            </a:r>
            <a:r>
              <a:rPr lang="hu-HU" i="1" dirty="0" err="1"/>
              <a:t>Making</a:t>
            </a:r>
            <a:r>
              <a:rPr lang="hu-HU" i="1" dirty="0"/>
              <a:t> a </a:t>
            </a:r>
            <a:r>
              <a:rPr lang="hu-HU" i="1" dirty="0" err="1"/>
              <a:t>difference</a:t>
            </a:r>
            <a:r>
              <a:rPr lang="hu-HU" i="1" dirty="0"/>
              <a:t> in </a:t>
            </a:r>
            <a:r>
              <a:rPr lang="hu-HU" i="1" dirty="0" err="1"/>
              <a:t>theory</a:t>
            </a:r>
            <a:r>
              <a:rPr lang="hu-HU" i="1" dirty="0"/>
              <a:t>: The </a:t>
            </a:r>
            <a:r>
              <a:rPr lang="hu-HU" i="1" dirty="0" err="1"/>
              <a:t>theory</a:t>
            </a:r>
            <a:r>
              <a:rPr lang="hu-HU" i="1" dirty="0"/>
              <a:t> </a:t>
            </a:r>
            <a:r>
              <a:rPr lang="hu-HU" i="1" dirty="0" err="1"/>
              <a:t>question</a:t>
            </a:r>
            <a:r>
              <a:rPr lang="hu-HU" i="1" dirty="0"/>
              <a:t> in </a:t>
            </a:r>
            <a:r>
              <a:rPr lang="hu-HU" i="1" dirty="0" err="1"/>
              <a:t>education</a:t>
            </a:r>
            <a:r>
              <a:rPr lang="hu-HU" i="1" dirty="0"/>
              <a:t> and </a:t>
            </a:r>
            <a:r>
              <a:rPr lang="hu-HU" i="1" dirty="0" err="1"/>
              <a:t>the</a:t>
            </a:r>
            <a:r>
              <a:rPr lang="hu-HU" i="1" dirty="0"/>
              <a:t> </a:t>
            </a:r>
            <a:r>
              <a:rPr lang="hu-HU" i="1" dirty="0" err="1"/>
              <a:t>education</a:t>
            </a:r>
            <a:r>
              <a:rPr lang="hu-HU" i="1" dirty="0"/>
              <a:t> </a:t>
            </a:r>
            <a:r>
              <a:rPr lang="hu-HU" i="1" dirty="0" err="1"/>
              <a:t>question</a:t>
            </a:r>
            <a:r>
              <a:rPr lang="hu-HU" i="1" dirty="0"/>
              <a:t> in </a:t>
            </a:r>
            <a:r>
              <a:rPr lang="hu-HU" i="1" dirty="0" err="1"/>
              <a:t>theory</a:t>
            </a:r>
            <a:r>
              <a:rPr lang="hu-HU" i="1" dirty="0"/>
              <a:t>.</a:t>
            </a:r>
            <a:r>
              <a:rPr lang="hu-HU" dirty="0"/>
              <a:t> </a:t>
            </a:r>
            <a:r>
              <a:rPr lang="hu-HU" dirty="0" err="1"/>
              <a:t>Routledge</a:t>
            </a:r>
            <a:r>
              <a:rPr lang="hu-HU" dirty="0"/>
              <a:t>: New York. </a:t>
            </a:r>
          </a:p>
          <a:p>
            <a:r>
              <a:rPr lang="en-GB" dirty="0"/>
              <a:t>Böröcz, J. (2006): Goodness is elsewhere: The rule of European difference. </a:t>
            </a:r>
            <a:r>
              <a:rPr lang="en-GB" i="1" dirty="0"/>
              <a:t>Comparative Studies in Society and History</a:t>
            </a:r>
            <a:r>
              <a:rPr lang="en-GB" dirty="0"/>
              <a:t> 48. 1, 110-138.</a:t>
            </a:r>
            <a:endParaRPr lang="hu-HU" dirty="0"/>
          </a:p>
          <a:p>
            <a:r>
              <a:rPr lang="en-GB" dirty="0"/>
              <a:t>Bourdieu, P. (1986): </a:t>
            </a:r>
            <a:r>
              <a:rPr lang="en-GB" i="1" dirty="0"/>
              <a:t>Distinction: A Social Critique of the Judgement of Taste.</a:t>
            </a:r>
            <a:r>
              <a:rPr lang="en-GB" dirty="0"/>
              <a:t> London: Routledge. </a:t>
            </a:r>
            <a:endParaRPr lang="hu-HU" dirty="0"/>
          </a:p>
          <a:p>
            <a:r>
              <a:rPr lang="en-GB" dirty="0"/>
              <a:t>Bourdieu, P. (1987): </a:t>
            </a:r>
            <a:r>
              <a:rPr lang="en-GB" i="1" dirty="0"/>
              <a:t>'What Makes a Social Class? On the Theoretical and Practical Existence of Groups'.</a:t>
            </a:r>
            <a:r>
              <a:rPr lang="en-GB" dirty="0"/>
              <a:t> Berkeley Journal of Sociology 23(1): 1–17.</a:t>
            </a:r>
            <a:endParaRPr lang="hu-HU" dirty="0"/>
          </a:p>
          <a:p>
            <a:r>
              <a:rPr lang="en-GB" dirty="0"/>
              <a:t>Bourdieu, P., &amp; </a:t>
            </a:r>
            <a:r>
              <a:rPr lang="en-GB" dirty="0" err="1"/>
              <a:t>Passeron</a:t>
            </a:r>
            <a:r>
              <a:rPr lang="en-GB" dirty="0"/>
              <a:t>, J. C. (1990): </a:t>
            </a:r>
            <a:r>
              <a:rPr lang="en-GB" i="1" dirty="0"/>
              <a:t>Reproduction in education, society and culture.</a:t>
            </a:r>
            <a:r>
              <a:rPr lang="en-GB" dirty="0"/>
              <a:t> London: Sage. </a:t>
            </a:r>
            <a:endParaRPr lang="hu-HU" dirty="0"/>
          </a:p>
          <a:p>
            <a:r>
              <a:rPr lang="hu-HU" dirty="0" err="1"/>
              <a:t>Carspecken</a:t>
            </a:r>
            <a:r>
              <a:rPr lang="hu-HU" dirty="0"/>
              <a:t>, P. F. (2002): The </a:t>
            </a:r>
            <a:r>
              <a:rPr lang="hu-HU" dirty="0" err="1"/>
              <a:t>Hidden</a:t>
            </a:r>
            <a:r>
              <a:rPr lang="hu-HU" dirty="0"/>
              <a:t> </a:t>
            </a:r>
            <a:r>
              <a:rPr lang="hu-HU" dirty="0" err="1"/>
              <a:t>History</a:t>
            </a:r>
            <a:r>
              <a:rPr lang="hu-HU" dirty="0"/>
              <a:t> of Praxis </a:t>
            </a:r>
            <a:r>
              <a:rPr lang="hu-HU" dirty="0" err="1"/>
              <a:t>Theory</a:t>
            </a:r>
            <a:r>
              <a:rPr lang="hu-HU" dirty="0"/>
              <a:t> </a:t>
            </a:r>
            <a:r>
              <a:rPr lang="hu-HU" dirty="0" err="1"/>
              <a:t>within</a:t>
            </a:r>
            <a:r>
              <a:rPr lang="hu-HU" dirty="0"/>
              <a:t> </a:t>
            </a:r>
            <a:r>
              <a:rPr lang="hu-HU" dirty="0" err="1"/>
              <a:t>Critical</a:t>
            </a:r>
            <a:r>
              <a:rPr lang="hu-HU" dirty="0"/>
              <a:t> </a:t>
            </a:r>
            <a:r>
              <a:rPr lang="hu-HU" dirty="0" err="1"/>
              <a:t>Ethnography</a:t>
            </a:r>
            <a:r>
              <a:rPr lang="hu-HU" dirty="0"/>
              <a:t> and </a:t>
            </a:r>
            <a:r>
              <a:rPr lang="hu-HU" dirty="0" err="1"/>
              <a:t>the</a:t>
            </a:r>
            <a:r>
              <a:rPr lang="hu-HU" dirty="0"/>
              <a:t> </a:t>
            </a:r>
            <a:r>
              <a:rPr lang="hu-HU" dirty="0" err="1"/>
              <a:t>Criticalism</a:t>
            </a:r>
            <a:r>
              <a:rPr lang="hu-HU" dirty="0"/>
              <a:t>/</a:t>
            </a:r>
            <a:r>
              <a:rPr lang="hu-HU" dirty="0" err="1"/>
              <a:t>Postmodernism</a:t>
            </a:r>
            <a:r>
              <a:rPr lang="hu-HU" dirty="0"/>
              <a:t> </a:t>
            </a:r>
            <a:r>
              <a:rPr lang="hu-HU" dirty="0" err="1"/>
              <a:t>Problematic</a:t>
            </a:r>
            <a:r>
              <a:rPr lang="hu-HU" dirty="0"/>
              <a:t>. In: </a:t>
            </a:r>
            <a:r>
              <a:rPr lang="hu-HU" dirty="0" err="1"/>
              <a:t>Zou</a:t>
            </a:r>
            <a:r>
              <a:rPr lang="hu-HU" dirty="0"/>
              <a:t>, Y. – </a:t>
            </a:r>
            <a:r>
              <a:rPr lang="hu-HU" dirty="0" err="1"/>
              <a:t>Trueba</a:t>
            </a:r>
            <a:r>
              <a:rPr lang="hu-HU" dirty="0"/>
              <a:t>, E. H. T. (</a:t>
            </a:r>
            <a:r>
              <a:rPr lang="hu-HU" dirty="0" err="1"/>
              <a:t>eds</a:t>
            </a:r>
            <a:r>
              <a:rPr lang="hu-HU" dirty="0"/>
              <a:t>.): </a:t>
            </a:r>
            <a:r>
              <a:rPr lang="hu-HU" i="1" dirty="0" err="1"/>
              <a:t>Ethnography</a:t>
            </a:r>
            <a:r>
              <a:rPr lang="hu-HU" i="1" dirty="0"/>
              <a:t> and </a:t>
            </a:r>
            <a:r>
              <a:rPr lang="hu-HU" i="1" dirty="0" err="1"/>
              <a:t>Schools</a:t>
            </a:r>
            <a:r>
              <a:rPr lang="hu-HU" i="1" dirty="0"/>
              <a:t>. </a:t>
            </a:r>
            <a:r>
              <a:rPr lang="hu-HU" i="1" dirty="0" err="1"/>
              <a:t>Qualitative</a:t>
            </a:r>
            <a:r>
              <a:rPr lang="hu-HU" i="1" dirty="0"/>
              <a:t> </a:t>
            </a:r>
            <a:r>
              <a:rPr lang="hu-HU" i="1" dirty="0" err="1"/>
              <a:t>Approaches</a:t>
            </a:r>
            <a:r>
              <a:rPr lang="hu-HU" i="1" dirty="0"/>
              <a:t> </a:t>
            </a:r>
            <a:r>
              <a:rPr lang="hu-HU" i="1" dirty="0" err="1"/>
              <a:t>to</a:t>
            </a:r>
            <a:r>
              <a:rPr lang="hu-HU" i="1" dirty="0"/>
              <a:t> </a:t>
            </a:r>
            <a:r>
              <a:rPr lang="hu-HU" i="1" dirty="0" err="1"/>
              <a:t>the</a:t>
            </a:r>
            <a:r>
              <a:rPr lang="hu-HU" i="1" dirty="0"/>
              <a:t> </a:t>
            </a:r>
            <a:r>
              <a:rPr lang="hu-HU" i="1" dirty="0" err="1"/>
              <a:t>Study</a:t>
            </a:r>
            <a:r>
              <a:rPr lang="hu-HU" i="1" dirty="0"/>
              <a:t> of Education.</a:t>
            </a:r>
            <a:r>
              <a:rPr lang="hu-HU" dirty="0"/>
              <a:t> </a:t>
            </a:r>
            <a:r>
              <a:rPr lang="hu-HU" dirty="0" err="1"/>
              <a:t>Rowan</a:t>
            </a:r>
            <a:r>
              <a:rPr lang="hu-HU" dirty="0"/>
              <a:t> &amp; </a:t>
            </a:r>
            <a:r>
              <a:rPr lang="hu-HU" dirty="0" err="1"/>
              <a:t>Littlefield</a:t>
            </a:r>
            <a:r>
              <a:rPr lang="hu-HU" dirty="0"/>
              <a:t>, Oxford. 55–86.</a:t>
            </a:r>
          </a:p>
          <a:p>
            <a:r>
              <a:rPr lang="en-GB" dirty="0" err="1"/>
              <a:t>Choonara</a:t>
            </a:r>
            <a:r>
              <a:rPr lang="en-GB" dirty="0"/>
              <a:t>, E. &amp; Prasad, Y. (2014): What's wrong with privilege theory? </a:t>
            </a:r>
            <a:r>
              <a:rPr lang="en-GB" i="1" dirty="0"/>
              <a:t>International Socialism </a:t>
            </a:r>
            <a:r>
              <a:rPr lang="en-GB" dirty="0"/>
              <a:t>143. </a:t>
            </a:r>
            <a:r>
              <a:rPr lang="it-IT" u="sng" dirty="0">
                <a:hlinkClick r:id="rId2"/>
              </a:rPr>
              <a:t>http://isj.org.uk/whats-wrong-with-privilege-theory/</a:t>
            </a:r>
            <a:r>
              <a:rPr lang="hu-HU" dirty="0"/>
              <a:t> </a:t>
            </a:r>
          </a:p>
          <a:p>
            <a:r>
              <a:rPr lang="it-IT" dirty="0"/>
              <a:t>Connell, R. (2005). </a:t>
            </a:r>
            <a:r>
              <a:rPr lang="en-GB" i="1" dirty="0"/>
              <a:t>Masculinities</a:t>
            </a:r>
            <a:r>
              <a:rPr lang="en-GB" dirty="0"/>
              <a:t>. Berkeley, CA: University of California Press.</a:t>
            </a:r>
            <a:endParaRPr lang="hu-HU" dirty="0"/>
          </a:p>
          <a:p>
            <a:r>
              <a:rPr lang="en-GB" dirty="0"/>
              <a:t>Donham, D. L. (1999): </a:t>
            </a:r>
            <a:r>
              <a:rPr lang="en-GB" i="1" dirty="0"/>
              <a:t>History, Power, Ideology. Central Issues in Marxism and Anthropology.</a:t>
            </a:r>
            <a:r>
              <a:rPr lang="en-GB" dirty="0"/>
              <a:t> Kindle Edition. London: University of California Press.</a:t>
            </a:r>
            <a:endParaRPr lang="hu-HU" dirty="0"/>
          </a:p>
          <a:p>
            <a:r>
              <a:rPr lang="en-GB" dirty="0"/>
              <a:t>Éber, M. Á. (2015): </a:t>
            </a:r>
            <a:r>
              <a:rPr lang="en-GB" dirty="0" err="1"/>
              <a:t>Következtetések</a:t>
            </a:r>
            <a:r>
              <a:rPr lang="en-GB" dirty="0"/>
              <a:t> – a „</a:t>
            </a:r>
            <a:r>
              <a:rPr lang="en-GB" dirty="0" err="1"/>
              <a:t>magyar</a:t>
            </a:r>
            <a:r>
              <a:rPr lang="en-GB" dirty="0"/>
              <a:t> </a:t>
            </a:r>
            <a:r>
              <a:rPr lang="en-GB" dirty="0" err="1"/>
              <a:t>társadalom</a:t>
            </a:r>
            <a:r>
              <a:rPr lang="en-GB" dirty="0"/>
              <a:t>” </a:t>
            </a:r>
            <a:r>
              <a:rPr lang="en-GB" dirty="0" err="1"/>
              <a:t>tagolódásának</a:t>
            </a:r>
            <a:r>
              <a:rPr lang="en-GB" dirty="0"/>
              <a:t> </a:t>
            </a:r>
            <a:r>
              <a:rPr lang="en-GB" dirty="0" err="1"/>
              <a:t>megértése</a:t>
            </a:r>
            <a:r>
              <a:rPr lang="en-GB" dirty="0"/>
              <a:t> </a:t>
            </a:r>
            <a:r>
              <a:rPr lang="en-GB" dirty="0" err="1"/>
              <a:t>felé</a:t>
            </a:r>
            <a:r>
              <a:rPr lang="en-GB" dirty="0"/>
              <a:t> [Consequences – toward the understanding of social stratification of the “Hungarian society”] </a:t>
            </a:r>
            <a:r>
              <a:rPr lang="en-GB" i="1" dirty="0" err="1"/>
              <a:t>Replika</a:t>
            </a:r>
            <a:r>
              <a:rPr lang="en-GB" dirty="0"/>
              <a:t> 94. 5,  147–159</a:t>
            </a:r>
            <a:endParaRPr lang="hu-HU" dirty="0"/>
          </a:p>
          <a:p>
            <a:r>
              <a:rPr lang="hu-HU" dirty="0" err="1"/>
              <a:t>Enslin</a:t>
            </a:r>
            <a:r>
              <a:rPr lang="hu-HU" dirty="0"/>
              <a:t>, P., &amp; </a:t>
            </a:r>
            <a:r>
              <a:rPr lang="hu-HU" dirty="0" err="1"/>
              <a:t>Tjiattas</a:t>
            </a:r>
            <a:r>
              <a:rPr lang="hu-HU" dirty="0"/>
              <a:t>, M. (2008). </a:t>
            </a:r>
            <a:r>
              <a:rPr lang="hu-HU" dirty="0" err="1"/>
              <a:t>Cosmopolitan</a:t>
            </a:r>
            <a:r>
              <a:rPr lang="hu-HU" dirty="0"/>
              <a:t> </a:t>
            </a:r>
            <a:r>
              <a:rPr lang="hu-HU" dirty="0" err="1"/>
              <a:t>justice</a:t>
            </a:r>
            <a:r>
              <a:rPr lang="hu-HU" dirty="0"/>
              <a:t>: Education and </a:t>
            </a:r>
            <a:r>
              <a:rPr lang="hu-HU" dirty="0" err="1"/>
              <a:t>global</a:t>
            </a:r>
            <a:r>
              <a:rPr lang="hu-HU" dirty="0"/>
              <a:t> </a:t>
            </a:r>
            <a:r>
              <a:rPr lang="hu-HU" dirty="0" err="1"/>
              <a:t>citizenship</a:t>
            </a:r>
            <a:r>
              <a:rPr lang="hu-HU" dirty="0"/>
              <a:t>. In </a:t>
            </a:r>
            <a:r>
              <a:rPr lang="hu-HU" i="1" dirty="0"/>
              <a:t>Global </a:t>
            </a:r>
            <a:r>
              <a:rPr lang="hu-HU" i="1" dirty="0" err="1"/>
              <a:t>Citizenship</a:t>
            </a:r>
            <a:r>
              <a:rPr lang="hu-HU" i="1" dirty="0"/>
              <a:t> Education</a:t>
            </a:r>
            <a:r>
              <a:rPr lang="hu-HU" dirty="0"/>
              <a:t> (pp. 71-85). Brill </a:t>
            </a:r>
            <a:r>
              <a:rPr lang="hu-HU" dirty="0" err="1"/>
              <a:t>Sense</a:t>
            </a:r>
            <a:r>
              <a:rPr lang="hu-HU" dirty="0"/>
              <a:t>.</a:t>
            </a:r>
          </a:p>
          <a:p>
            <a:r>
              <a:rPr lang="hu-HU" dirty="0" err="1"/>
              <a:t>Forray</a:t>
            </a:r>
            <a:r>
              <a:rPr lang="hu-HU" dirty="0"/>
              <a:t> K. R. and Beck Z. (</a:t>
            </a:r>
            <a:r>
              <a:rPr lang="hu-HU" dirty="0" err="1"/>
              <a:t>eds</a:t>
            </a:r>
            <a:r>
              <a:rPr lang="hu-HU" dirty="0"/>
              <a:t>) (2008), </a:t>
            </a:r>
            <a:r>
              <a:rPr lang="hu-HU" i="1" dirty="0"/>
              <a:t>Society and </a:t>
            </a:r>
            <a:r>
              <a:rPr lang="hu-HU" i="1" dirty="0" err="1"/>
              <a:t>Lifestyles</a:t>
            </a:r>
            <a:r>
              <a:rPr lang="hu-HU" i="1" dirty="0"/>
              <a:t> – </a:t>
            </a:r>
            <a:r>
              <a:rPr lang="hu-HU" i="1" dirty="0" err="1"/>
              <a:t>Hungarian</a:t>
            </a:r>
            <a:r>
              <a:rPr lang="hu-HU" i="1" dirty="0"/>
              <a:t> Roma and </a:t>
            </a:r>
            <a:r>
              <a:rPr lang="hu-HU" i="1" dirty="0" err="1"/>
              <a:t>Gypsy</a:t>
            </a:r>
            <a:r>
              <a:rPr lang="hu-HU" i="1" dirty="0"/>
              <a:t> </a:t>
            </a:r>
            <a:r>
              <a:rPr lang="hu-HU" i="1" dirty="0" err="1"/>
              <a:t>Communities</a:t>
            </a:r>
            <a:r>
              <a:rPr lang="hu-HU" dirty="0"/>
              <a:t>, University of Pécs, </a:t>
            </a:r>
            <a:r>
              <a:rPr lang="hu-HU" dirty="0" err="1"/>
              <a:t>Faculty</a:t>
            </a:r>
            <a:r>
              <a:rPr lang="hu-HU" dirty="0"/>
              <a:t> of </a:t>
            </a:r>
            <a:r>
              <a:rPr lang="hu-HU" dirty="0" err="1"/>
              <a:t>Humanities</a:t>
            </a:r>
            <a:r>
              <a:rPr lang="hu-HU" dirty="0"/>
              <a:t>, Institute of Education, </a:t>
            </a:r>
            <a:r>
              <a:rPr lang="hu-HU" dirty="0" err="1"/>
              <a:t>Department</a:t>
            </a:r>
            <a:r>
              <a:rPr lang="hu-HU" dirty="0"/>
              <a:t> of </a:t>
            </a:r>
            <a:r>
              <a:rPr lang="hu-HU" dirty="0" err="1"/>
              <a:t>Romology</a:t>
            </a:r>
            <a:r>
              <a:rPr lang="hu-HU" dirty="0"/>
              <a:t> and </a:t>
            </a:r>
            <a:r>
              <a:rPr lang="hu-HU" dirty="0" err="1"/>
              <a:t>Sociology</a:t>
            </a:r>
            <a:r>
              <a:rPr lang="hu-HU" dirty="0"/>
              <a:t> of Education</a:t>
            </a:r>
          </a:p>
          <a:p>
            <a:r>
              <a:rPr lang="en-GB" dirty="0"/>
              <a:t>Foucault, M. (2012): </a:t>
            </a:r>
            <a:r>
              <a:rPr lang="en-GB" i="1" dirty="0"/>
              <a:t>Discipline and punish: The birth of the prison</a:t>
            </a:r>
            <a:r>
              <a:rPr lang="en-GB" dirty="0"/>
              <a:t>. New York: Vintage.</a:t>
            </a:r>
            <a:endParaRPr lang="hu-HU" dirty="0"/>
          </a:p>
          <a:p>
            <a:r>
              <a:rPr lang="en-GB" dirty="0"/>
              <a:t>Fraser, N. (2000): Rethinking recognition. </a:t>
            </a:r>
            <a:r>
              <a:rPr lang="en-GB" i="1" dirty="0"/>
              <a:t>New Left Review </a:t>
            </a:r>
            <a:r>
              <a:rPr lang="en-GB" dirty="0"/>
              <a:t>107(3). </a:t>
            </a:r>
            <a:r>
              <a:rPr lang="en-GB" u="sng" dirty="0">
                <a:hlinkClick r:id="rId3"/>
              </a:rPr>
              <a:t>https://newleftreview.org/II/3/nancy-fraser-rethinking-recognition</a:t>
            </a:r>
            <a:r>
              <a:rPr lang="hu-HU" dirty="0"/>
              <a:t> </a:t>
            </a:r>
          </a:p>
          <a:p>
            <a:r>
              <a:rPr lang="hu-HU" dirty="0"/>
              <a:t>Freire, P. (1970/2000). </a:t>
            </a:r>
            <a:r>
              <a:rPr lang="hu-HU" i="1" dirty="0" err="1"/>
              <a:t>Pedagogy</a:t>
            </a:r>
            <a:r>
              <a:rPr lang="hu-HU" i="1" dirty="0"/>
              <a:t> of </a:t>
            </a:r>
            <a:r>
              <a:rPr lang="hu-HU" i="1" dirty="0" err="1"/>
              <a:t>the</a:t>
            </a:r>
            <a:r>
              <a:rPr lang="hu-HU" i="1" dirty="0"/>
              <a:t> </a:t>
            </a:r>
            <a:r>
              <a:rPr lang="hu-HU" i="1" dirty="0" err="1"/>
              <a:t>Oppressed</a:t>
            </a:r>
            <a:r>
              <a:rPr lang="hu-HU" dirty="0"/>
              <a:t>. </a:t>
            </a:r>
            <a:r>
              <a:rPr lang="hu-HU" dirty="0" err="1"/>
              <a:t>Continuum</a:t>
            </a:r>
            <a:r>
              <a:rPr lang="hu-HU" dirty="0"/>
              <a:t>: New York.</a:t>
            </a:r>
          </a:p>
          <a:p>
            <a:r>
              <a:rPr lang="it-IT" dirty="0"/>
              <a:t>Gramsci, A. (1975): </a:t>
            </a:r>
            <a:r>
              <a:rPr lang="it-IT" i="1" dirty="0"/>
              <a:t>Quaderni del carcere.</a:t>
            </a:r>
            <a:r>
              <a:rPr lang="it-IT" dirty="0"/>
              <a:t> Vol. I-IV. Torino: Einaudi.</a:t>
            </a:r>
            <a:endParaRPr lang="hu-HU" dirty="0"/>
          </a:p>
          <a:p>
            <a:r>
              <a:rPr lang="it-IT" u="sng" dirty="0">
                <a:hlinkClick r:id="rId4"/>
              </a:rPr>
              <a:t>http://links.jstor.org/sici?sici=0084-6570%281975%292%3A4%3C341%3AMAIA%3E2.0.CO%3B2-0</a:t>
            </a:r>
            <a:endParaRPr lang="hu-HU" dirty="0"/>
          </a:p>
          <a:p>
            <a:r>
              <a:rPr lang="hu-HU" u="sng" dirty="0">
                <a:hlinkClick r:id="rId5"/>
              </a:rPr>
              <a:t>https://libcom.org/library/i-am-woman-human-marxist-feminist-critique-intersectionality-theory-eve-mitchell</a:t>
            </a:r>
            <a:r>
              <a:rPr lang="hu-HU" dirty="0"/>
              <a:t> </a:t>
            </a:r>
          </a:p>
          <a:p>
            <a:r>
              <a:rPr lang="hu-HU" dirty="0" err="1"/>
              <a:t>Huf</a:t>
            </a:r>
            <a:r>
              <a:rPr lang="hu-HU" dirty="0"/>
              <a:t>, C. – </a:t>
            </a:r>
            <a:r>
              <a:rPr lang="hu-HU" dirty="0" err="1"/>
              <a:t>Fritzsche</a:t>
            </a:r>
            <a:r>
              <a:rPr lang="hu-HU" dirty="0"/>
              <a:t>, B. (2015, </a:t>
            </a:r>
            <a:r>
              <a:rPr lang="hu-HU" dirty="0" err="1"/>
              <a:t>eds</a:t>
            </a:r>
            <a:r>
              <a:rPr lang="hu-HU" dirty="0"/>
              <a:t>.): </a:t>
            </a:r>
            <a:r>
              <a:rPr lang="hu-HU" i="1" dirty="0"/>
              <a:t>The </a:t>
            </a:r>
            <a:r>
              <a:rPr lang="hu-HU" i="1" dirty="0" err="1"/>
              <a:t>Benefits</a:t>
            </a:r>
            <a:r>
              <a:rPr lang="hu-HU" i="1" dirty="0"/>
              <a:t>, </a:t>
            </a:r>
            <a:r>
              <a:rPr lang="hu-HU" i="1" dirty="0" err="1"/>
              <a:t>Problems</a:t>
            </a:r>
            <a:r>
              <a:rPr lang="hu-HU" i="1" dirty="0"/>
              <a:t> and </a:t>
            </a:r>
            <a:r>
              <a:rPr lang="hu-HU" i="1" dirty="0" err="1"/>
              <a:t>Issues</a:t>
            </a:r>
            <a:r>
              <a:rPr lang="hu-HU" i="1" dirty="0"/>
              <a:t> of </a:t>
            </a:r>
            <a:r>
              <a:rPr lang="hu-HU" i="1" dirty="0" err="1"/>
              <a:t>Comparative</a:t>
            </a:r>
            <a:r>
              <a:rPr lang="hu-HU" i="1" dirty="0"/>
              <a:t> and </a:t>
            </a:r>
            <a:r>
              <a:rPr lang="hu-HU" i="1" dirty="0" err="1"/>
              <a:t>Cross-Cultural</a:t>
            </a:r>
            <a:r>
              <a:rPr lang="hu-HU" i="1" dirty="0"/>
              <a:t> </a:t>
            </a:r>
            <a:r>
              <a:rPr lang="hu-HU" i="1" dirty="0" err="1"/>
              <a:t>Researhc</a:t>
            </a:r>
            <a:r>
              <a:rPr lang="hu-HU" i="1" dirty="0"/>
              <a:t>. </a:t>
            </a:r>
            <a:r>
              <a:rPr lang="hu-HU" i="1" dirty="0" err="1"/>
              <a:t>Ethnographic</a:t>
            </a:r>
            <a:r>
              <a:rPr lang="hu-HU" i="1" dirty="0"/>
              <a:t> </a:t>
            </a:r>
            <a:r>
              <a:rPr lang="hu-HU" i="1" dirty="0" err="1"/>
              <a:t>Perspectives</a:t>
            </a:r>
            <a:r>
              <a:rPr lang="hu-HU" dirty="0"/>
              <a:t>. E&amp;E Publishing, New </a:t>
            </a:r>
            <a:r>
              <a:rPr lang="hu-HU" dirty="0" err="1"/>
              <a:t>Cottage</a:t>
            </a:r>
            <a:r>
              <a:rPr lang="hu-HU" dirty="0"/>
              <a:t>.</a:t>
            </a:r>
          </a:p>
          <a:p>
            <a:r>
              <a:rPr lang="hu-HU" dirty="0" err="1"/>
              <a:t>Huf</a:t>
            </a:r>
            <a:r>
              <a:rPr lang="hu-HU" dirty="0"/>
              <a:t>, C. (2015): </a:t>
            </a:r>
            <a:r>
              <a:rPr lang="hu-HU" dirty="0" err="1"/>
              <a:t>Children’s</a:t>
            </a:r>
            <a:r>
              <a:rPr lang="hu-HU" dirty="0"/>
              <a:t> </a:t>
            </a:r>
            <a:r>
              <a:rPr lang="hu-HU" dirty="0" err="1"/>
              <a:t>agency</a:t>
            </a:r>
            <a:r>
              <a:rPr lang="hu-HU" dirty="0"/>
              <a:t> and </a:t>
            </a:r>
            <a:r>
              <a:rPr lang="hu-HU" dirty="0" err="1"/>
              <a:t>teacher’s</a:t>
            </a:r>
            <a:r>
              <a:rPr lang="hu-HU" dirty="0"/>
              <a:t> </a:t>
            </a:r>
            <a:r>
              <a:rPr lang="hu-HU" dirty="0" err="1"/>
              <a:t>control</a:t>
            </a:r>
            <a:r>
              <a:rPr lang="hu-HU" dirty="0"/>
              <a:t> – </a:t>
            </a:r>
            <a:r>
              <a:rPr lang="hu-HU" dirty="0" err="1"/>
              <a:t>comparative</a:t>
            </a:r>
            <a:r>
              <a:rPr lang="hu-HU" dirty="0"/>
              <a:t> </a:t>
            </a:r>
            <a:r>
              <a:rPr lang="hu-HU" dirty="0" err="1"/>
              <a:t>ethnography</a:t>
            </a:r>
            <a:r>
              <a:rPr lang="hu-HU" dirty="0"/>
              <a:t> in </a:t>
            </a:r>
            <a:r>
              <a:rPr lang="hu-HU" dirty="0" err="1"/>
              <a:t>childhood</a:t>
            </a:r>
            <a:r>
              <a:rPr lang="hu-HU" dirty="0"/>
              <a:t> </a:t>
            </a:r>
            <a:r>
              <a:rPr lang="hu-HU" dirty="0" err="1"/>
              <a:t>institutions</a:t>
            </a:r>
            <a:r>
              <a:rPr lang="hu-HU" dirty="0"/>
              <a:t>. In: </a:t>
            </a:r>
            <a:r>
              <a:rPr lang="hu-HU" dirty="0" err="1"/>
              <a:t>Huf</a:t>
            </a:r>
            <a:r>
              <a:rPr lang="hu-HU" dirty="0"/>
              <a:t>, C. – </a:t>
            </a:r>
            <a:r>
              <a:rPr lang="hu-HU" dirty="0" err="1"/>
              <a:t>Fritzsche</a:t>
            </a:r>
            <a:r>
              <a:rPr lang="hu-HU" dirty="0"/>
              <a:t>, B. (</a:t>
            </a:r>
            <a:r>
              <a:rPr lang="hu-HU" dirty="0" err="1"/>
              <a:t>eds</a:t>
            </a:r>
            <a:r>
              <a:rPr lang="hu-HU" dirty="0"/>
              <a:t>.): </a:t>
            </a:r>
            <a:r>
              <a:rPr lang="hu-HU" i="1" dirty="0"/>
              <a:t>The </a:t>
            </a:r>
            <a:r>
              <a:rPr lang="hu-HU" i="1" dirty="0" err="1"/>
              <a:t>Benefits</a:t>
            </a:r>
            <a:r>
              <a:rPr lang="hu-HU" i="1" dirty="0"/>
              <a:t>, </a:t>
            </a:r>
            <a:r>
              <a:rPr lang="hu-HU" i="1" dirty="0" err="1"/>
              <a:t>Problems</a:t>
            </a:r>
            <a:r>
              <a:rPr lang="hu-HU" i="1" dirty="0"/>
              <a:t> and </a:t>
            </a:r>
            <a:r>
              <a:rPr lang="hu-HU" i="1" dirty="0" err="1"/>
              <a:t>Issues</a:t>
            </a:r>
            <a:r>
              <a:rPr lang="hu-HU" i="1" dirty="0"/>
              <a:t> of </a:t>
            </a:r>
            <a:r>
              <a:rPr lang="hu-HU" i="1" dirty="0" err="1"/>
              <a:t>Comparative</a:t>
            </a:r>
            <a:r>
              <a:rPr lang="hu-HU" i="1" dirty="0"/>
              <a:t> and </a:t>
            </a:r>
            <a:r>
              <a:rPr lang="hu-HU" i="1" dirty="0" err="1"/>
              <a:t>Cross-Cultural</a:t>
            </a:r>
            <a:r>
              <a:rPr lang="hu-HU" i="1" dirty="0"/>
              <a:t> Research</a:t>
            </a:r>
            <a:r>
              <a:rPr lang="hu-HU" dirty="0"/>
              <a:t>. </a:t>
            </a:r>
            <a:r>
              <a:rPr lang="hu-HU" dirty="0" err="1"/>
              <a:t>Ethnographic</a:t>
            </a:r>
            <a:r>
              <a:rPr lang="hu-HU" dirty="0"/>
              <a:t> </a:t>
            </a:r>
            <a:r>
              <a:rPr lang="hu-HU" dirty="0" err="1"/>
              <a:t>Perspectives</a:t>
            </a:r>
            <a:r>
              <a:rPr lang="hu-HU" dirty="0"/>
              <a:t>. E&amp;E Publishing, New </a:t>
            </a:r>
            <a:r>
              <a:rPr lang="hu-HU" dirty="0" err="1"/>
              <a:t>Cottage</a:t>
            </a:r>
            <a:r>
              <a:rPr lang="hu-HU" dirty="0"/>
              <a:t>. 15–34.</a:t>
            </a:r>
          </a:p>
          <a:p>
            <a:r>
              <a:rPr lang="en-GB" dirty="0" err="1"/>
              <a:t>Kertesi</a:t>
            </a:r>
            <a:r>
              <a:rPr lang="en-GB" dirty="0"/>
              <a:t>, G. &amp; </a:t>
            </a:r>
            <a:r>
              <a:rPr lang="en-GB" dirty="0" err="1"/>
              <a:t>Kézdi</a:t>
            </a:r>
            <a:r>
              <a:rPr lang="en-GB" dirty="0"/>
              <a:t>, G. (2013): </a:t>
            </a:r>
            <a:r>
              <a:rPr lang="en-GB" i="1" dirty="0"/>
              <a:t>School Segregation, School Choice, and Educational Policies in 100 Hungarian Towns</a:t>
            </a:r>
            <a:r>
              <a:rPr lang="en-GB" dirty="0"/>
              <a:t>. Budapest: Roma Education Fund. Retrieved from: </a:t>
            </a:r>
            <a:r>
              <a:rPr lang="en-GB" u="sng" dirty="0">
                <a:hlinkClick r:id="rId6"/>
              </a:rPr>
              <a:t>http://real.mtak.hu/8125/1/school_segregationschool_choice_and_educational_policies_-_final_2013.pdf</a:t>
            </a:r>
            <a:r>
              <a:rPr lang="hu-HU" dirty="0"/>
              <a:t> </a:t>
            </a:r>
          </a:p>
          <a:p>
            <a:r>
              <a:rPr lang="hu-HU" dirty="0"/>
              <a:t>Kertesi, G. &amp; </a:t>
            </a:r>
            <a:r>
              <a:rPr lang="hu-HU" dirty="0" err="1"/>
              <a:t>Kézdi</a:t>
            </a:r>
            <a:r>
              <a:rPr lang="hu-HU" dirty="0"/>
              <a:t>, G. (2013):</a:t>
            </a:r>
            <a:r>
              <a:rPr lang="hu-HU" i="1" dirty="0"/>
              <a:t> </a:t>
            </a:r>
            <a:r>
              <a:rPr lang="hu-HU" i="1" dirty="0" err="1"/>
              <a:t>School</a:t>
            </a:r>
            <a:r>
              <a:rPr lang="hu-HU" i="1" dirty="0"/>
              <a:t> </a:t>
            </a:r>
            <a:r>
              <a:rPr lang="hu-HU" i="1" dirty="0" err="1"/>
              <a:t>Segregation</a:t>
            </a:r>
            <a:r>
              <a:rPr lang="hu-HU" i="1" dirty="0"/>
              <a:t>, </a:t>
            </a:r>
            <a:r>
              <a:rPr lang="hu-HU" i="1" dirty="0" err="1"/>
              <a:t>School</a:t>
            </a:r>
            <a:r>
              <a:rPr lang="hu-HU" i="1" dirty="0"/>
              <a:t> </a:t>
            </a:r>
            <a:r>
              <a:rPr lang="hu-HU" i="1" dirty="0" err="1"/>
              <a:t>Choice</a:t>
            </a:r>
            <a:r>
              <a:rPr lang="hu-HU" i="1" dirty="0"/>
              <a:t>, and </a:t>
            </a:r>
            <a:r>
              <a:rPr lang="hu-HU" i="1" dirty="0" err="1"/>
              <a:t>Educational</a:t>
            </a:r>
            <a:r>
              <a:rPr lang="hu-HU" i="1" dirty="0"/>
              <a:t> </a:t>
            </a:r>
            <a:r>
              <a:rPr lang="hu-HU" i="1" dirty="0" err="1"/>
              <a:t>Policies</a:t>
            </a:r>
            <a:r>
              <a:rPr lang="hu-HU" i="1" dirty="0"/>
              <a:t> in 100 </a:t>
            </a:r>
            <a:r>
              <a:rPr lang="hu-HU" i="1" dirty="0" err="1"/>
              <a:t>Hungarian</a:t>
            </a:r>
            <a:r>
              <a:rPr lang="hu-HU" i="1" dirty="0"/>
              <a:t> </a:t>
            </a:r>
            <a:r>
              <a:rPr lang="hu-HU" i="1" dirty="0" err="1"/>
              <a:t>Towns</a:t>
            </a:r>
            <a:r>
              <a:rPr lang="hu-HU" dirty="0"/>
              <a:t>. Budapest: Roma Education </a:t>
            </a:r>
            <a:r>
              <a:rPr lang="hu-HU" dirty="0" err="1"/>
              <a:t>Fund</a:t>
            </a:r>
            <a:r>
              <a:rPr lang="hu-HU" dirty="0"/>
              <a:t>. </a:t>
            </a:r>
            <a:r>
              <a:rPr lang="hu-HU" dirty="0" err="1"/>
              <a:t>Retrieved</a:t>
            </a:r>
            <a:r>
              <a:rPr lang="hu-HU" dirty="0"/>
              <a:t> </a:t>
            </a:r>
            <a:r>
              <a:rPr lang="hu-HU" dirty="0" err="1"/>
              <a:t>from</a:t>
            </a:r>
            <a:r>
              <a:rPr lang="hu-HU" dirty="0"/>
              <a:t>: </a:t>
            </a:r>
            <a:r>
              <a:rPr lang="hu-HU" u="sng" dirty="0">
                <a:hlinkClick r:id="rId6"/>
              </a:rPr>
              <a:t>http://real.mtak.hu/8125/1/school_segregationschool_choice_and_educational_policies_-_final_2013.pdf</a:t>
            </a:r>
            <a:r>
              <a:rPr lang="hu-HU" dirty="0"/>
              <a:t> </a:t>
            </a:r>
          </a:p>
          <a:p>
            <a:r>
              <a:rPr lang="hu-HU" dirty="0" err="1"/>
              <a:t>Lazar</a:t>
            </a:r>
            <a:r>
              <a:rPr lang="hu-HU" dirty="0"/>
              <a:t>, S. (2016). </a:t>
            </a:r>
            <a:r>
              <a:rPr lang="hu-HU" dirty="0" err="1"/>
              <a:t>Citizenship</a:t>
            </a:r>
            <a:r>
              <a:rPr lang="hu-HU" dirty="0"/>
              <a:t>. Cambridge </a:t>
            </a:r>
            <a:r>
              <a:rPr lang="hu-HU" dirty="0" err="1"/>
              <a:t>Encyclopedia</a:t>
            </a:r>
            <a:r>
              <a:rPr lang="hu-HU" dirty="0"/>
              <a:t> of </a:t>
            </a:r>
            <a:r>
              <a:rPr lang="hu-HU" dirty="0" err="1"/>
              <a:t>Anthropology</a:t>
            </a:r>
            <a:r>
              <a:rPr lang="hu-HU" dirty="0"/>
              <a:t>. </a:t>
            </a:r>
            <a:r>
              <a:rPr lang="hu-HU" u="sng" dirty="0">
                <a:hlinkClick r:id="rId7"/>
              </a:rPr>
              <a:t>https://www.anthroencyclopedia.com/entry/citizenship</a:t>
            </a:r>
            <a:r>
              <a:rPr lang="hu-HU" dirty="0"/>
              <a:t> </a:t>
            </a:r>
          </a:p>
          <a:p>
            <a:r>
              <a:rPr lang="en-GB" dirty="0"/>
              <a:t>Lefebvre, H. (1991): </a:t>
            </a:r>
            <a:r>
              <a:rPr lang="en-GB" i="1" dirty="0"/>
              <a:t>Critique of Everyday Life</a:t>
            </a:r>
            <a:r>
              <a:rPr lang="en-GB" dirty="0"/>
              <a:t>. London: Verso.</a:t>
            </a:r>
            <a:endParaRPr lang="hu-HU" dirty="0"/>
          </a:p>
          <a:p>
            <a:r>
              <a:rPr lang="hu-HU" dirty="0"/>
              <a:t>Marcus, G. E. (1995): </a:t>
            </a:r>
            <a:r>
              <a:rPr lang="hu-HU" dirty="0" err="1"/>
              <a:t>Ethnography</a:t>
            </a:r>
            <a:r>
              <a:rPr lang="hu-HU" dirty="0"/>
              <a:t> in/of </a:t>
            </a:r>
            <a:r>
              <a:rPr lang="hu-HU" dirty="0" err="1"/>
              <a:t>the</a:t>
            </a:r>
            <a:r>
              <a:rPr lang="hu-HU" dirty="0"/>
              <a:t> World System: The </a:t>
            </a:r>
            <a:r>
              <a:rPr lang="hu-HU" dirty="0" err="1"/>
              <a:t>Emergence</a:t>
            </a:r>
            <a:r>
              <a:rPr lang="hu-HU" dirty="0"/>
              <a:t> of Multi-</a:t>
            </a:r>
            <a:r>
              <a:rPr lang="hu-HU" dirty="0" err="1"/>
              <a:t>Sited</a:t>
            </a:r>
            <a:r>
              <a:rPr lang="hu-HU" dirty="0"/>
              <a:t> </a:t>
            </a:r>
            <a:r>
              <a:rPr lang="hu-HU" dirty="0" err="1"/>
              <a:t>Ethnography</a:t>
            </a:r>
            <a:r>
              <a:rPr lang="hu-HU" dirty="0"/>
              <a:t>. </a:t>
            </a:r>
            <a:r>
              <a:rPr lang="hu-HU" i="1" dirty="0" err="1"/>
              <a:t>Annual</a:t>
            </a:r>
            <a:r>
              <a:rPr lang="hu-HU" i="1" dirty="0"/>
              <a:t> </a:t>
            </a:r>
            <a:r>
              <a:rPr lang="hu-HU" i="1" dirty="0" err="1"/>
              <a:t>Review</a:t>
            </a:r>
            <a:r>
              <a:rPr lang="hu-HU" i="1" dirty="0"/>
              <a:t> of </a:t>
            </a:r>
            <a:r>
              <a:rPr lang="hu-HU" i="1" dirty="0" err="1"/>
              <a:t>Anthropology</a:t>
            </a:r>
            <a:r>
              <a:rPr lang="hu-HU" dirty="0"/>
              <a:t>, 24. 95–117.</a:t>
            </a:r>
          </a:p>
          <a:p>
            <a:r>
              <a:rPr lang="en-GB" dirty="0"/>
              <a:t>Marx, K. ([1867] 1999): Capital. A Critique of Political Economy. Volume I. Retrieved from: </a:t>
            </a:r>
            <a:r>
              <a:rPr lang="en-GB" u="sng" dirty="0">
                <a:hlinkClick r:id="rId8"/>
              </a:rPr>
              <a:t>https://www.marxists.org/archive/marx/works/1867-c1/</a:t>
            </a:r>
            <a:r>
              <a:rPr lang="en-GB" dirty="0"/>
              <a:t>  </a:t>
            </a:r>
            <a:endParaRPr lang="hu-HU" dirty="0"/>
          </a:p>
          <a:p>
            <a:r>
              <a:rPr lang="en-GB" dirty="0"/>
              <a:t>McGarry, A. (2009): Round pegs in square holes: Integrating the Romani community in Hungary. In Agarin, T. &amp; M. Brosig (Eds.): </a:t>
            </a:r>
            <a:r>
              <a:rPr lang="en-GB" i="1" dirty="0"/>
              <a:t>Minority integration: Debating ethnic diversity in Eastern Europe</a:t>
            </a:r>
            <a:r>
              <a:rPr lang="en-GB" dirty="0"/>
              <a:t>. Amsterdam: Editions </a:t>
            </a:r>
            <a:r>
              <a:rPr lang="en-GB" dirty="0" err="1"/>
              <a:t>Rodopi</a:t>
            </a:r>
            <a:r>
              <a:rPr lang="en-GB" dirty="0"/>
              <a:t>, 257–277.</a:t>
            </a:r>
            <a:endParaRPr lang="hu-HU" dirty="0"/>
          </a:p>
          <a:p>
            <a:r>
              <a:rPr lang="en-GB" dirty="0"/>
              <a:t>McLaren, P. (1999): </a:t>
            </a:r>
            <a:r>
              <a:rPr lang="en-GB" i="1" dirty="0"/>
              <a:t>Schooling as a Ritual Performance. Towards a Political Economy of Educational Symbols and Gestures.</a:t>
            </a:r>
            <a:r>
              <a:rPr lang="en-GB" dirty="0"/>
              <a:t> London: Routledge.</a:t>
            </a:r>
            <a:endParaRPr lang="hu-HU" dirty="0"/>
          </a:p>
          <a:p>
            <a:r>
              <a:rPr lang="hu-HU" dirty="0"/>
              <a:t>Mitchell, E. (2013): </a:t>
            </a:r>
            <a:r>
              <a:rPr lang="hu-HU" i="1" dirty="0"/>
              <a:t>I am a </a:t>
            </a:r>
            <a:r>
              <a:rPr lang="hu-HU" i="1" dirty="0" err="1"/>
              <a:t>woman</a:t>
            </a:r>
            <a:r>
              <a:rPr lang="hu-HU" i="1" dirty="0"/>
              <a:t> and a human: A </a:t>
            </a:r>
            <a:r>
              <a:rPr lang="hu-HU" i="1" dirty="0" err="1"/>
              <a:t>Marxist-feminist</a:t>
            </a:r>
            <a:r>
              <a:rPr lang="hu-HU" i="1" dirty="0"/>
              <a:t> </a:t>
            </a:r>
            <a:r>
              <a:rPr lang="hu-HU" i="1" dirty="0" err="1"/>
              <a:t>critique</a:t>
            </a:r>
            <a:r>
              <a:rPr lang="hu-HU" i="1" dirty="0"/>
              <a:t> of </a:t>
            </a:r>
            <a:r>
              <a:rPr lang="hu-HU" i="1" dirty="0" err="1"/>
              <a:t>intersectionality</a:t>
            </a:r>
            <a:r>
              <a:rPr lang="hu-HU" i="1" dirty="0"/>
              <a:t> </a:t>
            </a:r>
            <a:r>
              <a:rPr lang="hu-HU" i="1" dirty="0" err="1"/>
              <a:t>theory</a:t>
            </a:r>
            <a:r>
              <a:rPr lang="hu-HU" i="1" dirty="0"/>
              <a:t>. </a:t>
            </a:r>
            <a:r>
              <a:rPr lang="hu-HU" dirty="0"/>
              <a:t>Libcom.org</a:t>
            </a:r>
          </a:p>
          <a:p>
            <a:r>
              <a:rPr lang="hu-HU" dirty="0" err="1"/>
              <a:t>Ogbu</a:t>
            </a:r>
            <a:r>
              <a:rPr lang="hu-HU" dirty="0"/>
              <a:t>, J. U. (2008): </a:t>
            </a:r>
            <a:r>
              <a:rPr lang="hu-HU" i="1" dirty="0" err="1"/>
              <a:t>Minority</a:t>
            </a:r>
            <a:r>
              <a:rPr lang="hu-HU" i="1" dirty="0"/>
              <a:t> Status, </a:t>
            </a:r>
            <a:r>
              <a:rPr lang="hu-HU" i="1" dirty="0" err="1"/>
              <a:t>Oppositional</a:t>
            </a:r>
            <a:r>
              <a:rPr lang="hu-HU" i="1" dirty="0"/>
              <a:t> </a:t>
            </a:r>
            <a:r>
              <a:rPr lang="hu-HU" i="1" dirty="0" err="1"/>
              <a:t>Culture</a:t>
            </a:r>
            <a:r>
              <a:rPr lang="hu-HU" i="1" dirty="0"/>
              <a:t>, &amp; </a:t>
            </a:r>
            <a:r>
              <a:rPr lang="hu-HU" i="1" dirty="0" err="1"/>
              <a:t>Schooling</a:t>
            </a:r>
            <a:r>
              <a:rPr lang="hu-HU" i="1" dirty="0"/>
              <a:t>.</a:t>
            </a:r>
            <a:r>
              <a:rPr lang="hu-HU" dirty="0"/>
              <a:t> </a:t>
            </a:r>
            <a:r>
              <a:rPr lang="hu-HU" dirty="0" err="1"/>
              <a:t>Routledge</a:t>
            </a:r>
            <a:r>
              <a:rPr lang="hu-HU" dirty="0"/>
              <a:t>, London.</a:t>
            </a:r>
          </a:p>
          <a:p>
            <a:r>
              <a:rPr lang="en-GB" dirty="0"/>
              <a:t>O'Laughlin, B. (1975): Marxist Approaches in Anthropology. </a:t>
            </a:r>
            <a:r>
              <a:rPr lang="en-GB" i="1" dirty="0"/>
              <a:t>Annual Review of Anthropology</a:t>
            </a:r>
            <a:r>
              <a:rPr lang="en-GB" dirty="0"/>
              <a:t>, 4. 341–370. </a:t>
            </a:r>
            <a:endParaRPr lang="hu-HU" dirty="0"/>
          </a:p>
          <a:p>
            <a:r>
              <a:rPr lang="hu-HU" dirty="0" err="1"/>
              <a:t>Schechner</a:t>
            </a:r>
            <a:r>
              <a:rPr lang="hu-HU" dirty="0"/>
              <a:t>, R. (2002): </a:t>
            </a:r>
            <a:r>
              <a:rPr lang="hu-HU" i="1" dirty="0"/>
              <a:t>Performance </a:t>
            </a:r>
            <a:r>
              <a:rPr lang="hu-HU" i="1" dirty="0" err="1"/>
              <a:t>Studies</a:t>
            </a:r>
            <a:r>
              <a:rPr lang="hu-HU" i="1" dirty="0"/>
              <a:t>. An </a:t>
            </a:r>
            <a:r>
              <a:rPr lang="hu-HU" i="1" dirty="0" err="1"/>
              <a:t>Introduction</a:t>
            </a:r>
            <a:r>
              <a:rPr lang="hu-HU" i="1" dirty="0"/>
              <a:t>.</a:t>
            </a:r>
            <a:r>
              <a:rPr lang="hu-HU" dirty="0"/>
              <a:t> London: </a:t>
            </a:r>
            <a:r>
              <a:rPr lang="hu-HU" dirty="0" err="1"/>
              <a:t>Routledge</a:t>
            </a:r>
            <a:r>
              <a:rPr lang="hu-HU" dirty="0"/>
              <a:t>.</a:t>
            </a:r>
          </a:p>
          <a:p>
            <a:r>
              <a:rPr lang="hu-HU" dirty="0" err="1"/>
              <a:t>Therborn</a:t>
            </a:r>
            <a:r>
              <a:rPr lang="hu-HU" dirty="0"/>
              <a:t>, G. (1980/1999). </a:t>
            </a:r>
            <a:r>
              <a:rPr lang="hu-HU" i="1" dirty="0"/>
              <a:t>The </a:t>
            </a:r>
            <a:r>
              <a:rPr lang="hu-HU" i="1" dirty="0" err="1"/>
              <a:t>Ideology</a:t>
            </a:r>
            <a:r>
              <a:rPr lang="hu-HU" i="1" dirty="0"/>
              <a:t> of </a:t>
            </a:r>
            <a:r>
              <a:rPr lang="hu-HU" i="1" dirty="0" err="1"/>
              <a:t>Power</a:t>
            </a:r>
            <a:r>
              <a:rPr lang="hu-HU" i="1" dirty="0"/>
              <a:t> and </a:t>
            </a:r>
            <a:r>
              <a:rPr lang="hu-HU" i="1" dirty="0" err="1"/>
              <a:t>the</a:t>
            </a:r>
            <a:r>
              <a:rPr lang="hu-HU" i="1" dirty="0"/>
              <a:t> </a:t>
            </a:r>
            <a:r>
              <a:rPr lang="hu-HU" i="1" dirty="0" err="1"/>
              <a:t>Power</a:t>
            </a:r>
            <a:r>
              <a:rPr lang="hu-HU" i="1" dirty="0"/>
              <a:t> of </a:t>
            </a:r>
            <a:r>
              <a:rPr lang="hu-HU" i="1" dirty="0" err="1"/>
              <a:t>Ideology</a:t>
            </a:r>
            <a:r>
              <a:rPr lang="hu-HU" i="1" dirty="0"/>
              <a:t>.</a:t>
            </a:r>
            <a:r>
              <a:rPr lang="hu-HU" dirty="0"/>
              <a:t> </a:t>
            </a:r>
            <a:r>
              <a:rPr lang="hu-HU" dirty="0" err="1"/>
              <a:t>Verso</a:t>
            </a:r>
            <a:r>
              <a:rPr lang="hu-HU" dirty="0"/>
              <a:t>: London. </a:t>
            </a:r>
          </a:p>
          <a:p>
            <a:r>
              <a:rPr lang="hu-HU" dirty="0" err="1"/>
              <a:t>Timmer</a:t>
            </a:r>
            <a:r>
              <a:rPr lang="hu-HU" dirty="0"/>
              <a:t>, A. D. (2017</a:t>
            </a:r>
            <a:r>
              <a:rPr lang="hu-HU" i="1" dirty="0"/>
              <a:t>). </a:t>
            </a:r>
            <a:r>
              <a:rPr lang="hu-HU" i="1" dirty="0" err="1"/>
              <a:t>Educating</a:t>
            </a:r>
            <a:r>
              <a:rPr lang="hu-HU" i="1" dirty="0"/>
              <a:t> </a:t>
            </a:r>
            <a:r>
              <a:rPr lang="hu-HU" i="1" dirty="0" err="1"/>
              <a:t>the</a:t>
            </a:r>
            <a:r>
              <a:rPr lang="hu-HU" i="1" dirty="0"/>
              <a:t> </a:t>
            </a:r>
            <a:r>
              <a:rPr lang="hu-HU" i="1" dirty="0" err="1"/>
              <a:t>Hungarian</a:t>
            </a:r>
            <a:r>
              <a:rPr lang="hu-HU" i="1" dirty="0"/>
              <a:t> Roma. </a:t>
            </a:r>
            <a:r>
              <a:rPr lang="hu-HU" i="1" dirty="0" err="1"/>
              <a:t>Nongovernmental</a:t>
            </a:r>
            <a:r>
              <a:rPr lang="hu-HU" i="1" dirty="0"/>
              <a:t> </a:t>
            </a:r>
            <a:r>
              <a:rPr lang="hu-HU" i="1" dirty="0" err="1"/>
              <a:t>Organisations</a:t>
            </a:r>
            <a:r>
              <a:rPr lang="hu-HU" i="1" dirty="0"/>
              <a:t> and </a:t>
            </a:r>
            <a:r>
              <a:rPr lang="hu-HU" i="1" dirty="0" err="1"/>
              <a:t>Minority</a:t>
            </a:r>
            <a:r>
              <a:rPr lang="hu-HU" i="1" dirty="0"/>
              <a:t> </a:t>
            </a:r>
            <a:r>
              <a:rPr lang="hu-HU" i="1" dirty="0" err="1"/>
              <a:t>Rights</a:t>
            </a:r>
            <a:r>
              <a:rPr lang="hu-HU" dirty="0"/>
              <a:t>. London: </a:t>
            </a:r>
            <a:r>
              <a:rPr lang="hu-HU" dirty="0" err="1"/>
              <a:t>Lexington</a:t>
            </a:r>
            <a:r>
              <a:rPr lang="hu-HU" dirty="0"/>
              <a:t> </a:t>
            </a:r>
            <a:r>
              <a:rPr lang="hu-HU" dirty="0" err="1"/>
              <a:t>Books</a:t>
            </a:r>
            <a:r>
              <a:rPr lang="hu-HU" dirty="0"/>
              <a:t>.</a:t>
            </a:r>
          </a:p>
          <a:p>
            <a:r>
              <a:rPr lang="hu-HU" dirty="0" err="1"/>
              <a:t>Tremlett</a:t>
            </a:r>
            <a:r>
              <a:rPr lang="hu-HU" dirty="0"/>
              <a:t>, A. (2009). </a:t>
            </a:r>
            <a:r>
              <a:rPr lang="hu-HU" dirty="0" err="1"/>
              <a:t>Comparing</a:t>
            </a:r>
            <a:r>
              <a:rPr lang="hu-HU" dirty="0"/>
              <a:t> European </a:t>
            </a:r>
            <a:r>
              <a:rPr lang="hu-HU" dirty="0" err="1"/>
              <a:t>institutional</a:t>
            </a:r>
            <a:r>
              <a:rPr lang="hu-HU" dirty="0"/>
              <a:t> and </a:t>
            </a:r>
            <a:r>
              <a:rPr lang="hu-HU" dirty="0" err="1"/>
              <a:t>Hungarian</a:t>
            </a:r>
            <a:r>
              <a:rPr lang="hu-HU" dirty="0"/>
              <a:t> </a:t>
            </a:r>
            <a:r>
              <a:rPr lang="hu-HU" dirty="0" err="1"/>
              <a:t>approaches</a:t>
            </a:r>
            <a:r>
              <a:rPr lang="hu-HU" dirty="0"/>
              <a:t> </a:t>
            </a:r>
            <a:r>
              <a:rPr lang="hu-HU" dirty="0" err="1"/>
              <a:t>to</a:t>
            </a:r>
            <a:r>
              <a:rPr lang="hu-HU" dirty="0"/>
              <a:t> Roma (</a:t>
            </a:r>
            <a:r>
              <a:rPr lang="hu-HU" dirty="0" err="1"/>
              <a:t>Gypsy</a:t>
            </a:r>
            <a:r>
              <a:rPr lang="hu-HU" dirty="0"/>
              <a:t>) </a:t>
            </a:r>
            <a:r>
              <a:rPr lang="hu-HU" dirty="0" err="1"/>
              <a:t>minorities</a:t>
            </a:r>
            <a:r>
              <a:rPr lang="hu-HU" dirty="0"/>
              <a:t>. In </a:t>
            </a:r>
            <a:r>
              <a:rPr lang="en-GB" dirty="0"/>
              <a:t>Agarin, T. &amp; M. Brosig (Eds.): </a:t>
            </a:r>
            <a:r>
              <a:rPr lang="en-GB" i="1" dirty="0"/>
              <a:t>Minority integration: Debating ethnic diversity in Eastern Europe</a:t>
            </a:r>
            <a:r>
              <a:rPr lang="en-GB" dirty="0"/>
              <a:t>. Amsterdam: Editions </a:t>
            </a:r>
            <a:r>
              <a:rPr lang="en-GB" dirty="0" err="1"/>
              <a:t>Rodopi</a:t>
            </a:r>
            <a:r>
              <a:rPr lang="en-GB" dirty="0"/>
              <a:t>, </a:t>
            </a:r>
            <a:r>
              <a:rPr lang="hu-HU" dirty="0"/>
              <a:t>129-150.</a:t>
            </a:r>
          </a:p>
          <a:p>
            <a:r>
              <a:rPr lang="hu-HU" dirty="0"/>
              <a:t>Turner, V. (1988): </a:t>
            </a:r>
            <a:r>
              <a:rPr lang="hu-HU" i="1" dirty="0"/>
              <a:t>The </a:t>
            </a:r>
            <a:r>
              <a:rPr lang="hu-HU" i="1" dirty="0" err="1"/>
              <a:t>Anthropology</a:t>
            </a:r>
            <a:r>
              <a:rPr lang="hu-HU" i="1" dirty="0"/>
              <a:t> Of Performance. </a:t>
            </a:r>
            <a:r>
              <a:rPr lang="hu-HU" dirty="0"/>
              <a:t>New York: PAJ. </a:t>
            </a:r>
          </a:p>
          <a:p>
            <a:r>
              <a:rPr lang="hu-HU" dirty="0" err="1"/>
              <a:t>Wallerstein</a:t>
            </a:r>
            <a:r>
              <a:rPr lang="hu-HU" dirty="0"/>
              <a:t>, I. (1976). </a:t>
            </a:r>
            <a:r>
              <a:rPr lang="hu-HU" i="1" dirty="0"/>
              <a:t>The Modern World-System: </a:t>
            </a:r>
            <a:r>
              <a:rPr lang="hu-HU" i="1" dirty="0" err="1"/>
              <a:t>Capitalist</a:t>
            </a:r>
            <a:r>
              <a:rPr lang="hu-HU" i="1" dirty="0"/>
              <a:t> </a:t>
            </a:r>
            <a:r>
              <a:rPr lang="hu-HU" i="1" dirty="0" err="1"/>
              <a:t>Agriculture</a:t>
            </a:r>
            <a:r>
              <a:rPr lang="hu-HU" i="1" dirty="0"/>
              <a:t> and </a:t>
            </a:r>
            <a:r>
              <a:rPr lang="hu-HU" i="1" dirty="0" err="1"/>
              <a:t>the</a:t>
            </a:r>
            <a:r>
              <a:rPr lang="hu-HU" i="1" dirty="0"/>
              <a:t> </a:t>
            </a:r>
            <a:r>
              <a:rPr lang="hu-HU" i="1" dirty="0" err="1"/>
              <a:t>Origins</a:t>
            </a:r>
            <a:r>
              <a:rPr lang="hu-HU" i="1" dirty="0"/>
              <a:t> of </a:t>
            </a:r>
            <a:r>
              <a:rPr lang="hu-HU" i="1" dirty="0" err="1"/>
              <a:t>the</a:t>
            </a:r>
            <a:r>
              <a:rPr lang="hu-HU" i="1" dirty="0"/>
              <a:t> European World-</a:t>
            </a:r>
            <a:r>
              <a:rPr lang="hu-HU" i="1" dirty="0" err="1"/>
              <a:t>Economy</a:t>
            </a:r>
            <a:r>
              <a:rPr lang="hu-HU" i="1" dirty="0"/>
              <a:t> in </a:t>
            </a:r>
            <a:r>
              <a:rPr lang="hu-HU" i="1" dirty="0" err="1"/>
              <a:t>the</a:t>
            </a:r>
            <a:r>
              <a:rPr lang="hu-HU" i="1" dirty="0"/>
              <a:t> </a:t>
            </a:r>
            <a:r>
              <a:rPr lang="hu-HU" i="1" dirty="0" err="1"/>
              <a:t>Sixteenth</a:t>
            </a:r>
            <a:r>
              <a:rPr lang="hu-HU" i="1" dirty="0"/>
              <a:t> </a:t>
            </a:r>
            <a:r>
              <a:rPr lang="hu-HU" i="1" dirty="0" err="1"/>
              <a:t>Century</a:t>
            </a:r>
            <a:r>
              <a:rPr lang="hu-HU" i="1" dirty="0"/>
              <a:t>.</a:t>
            </a:r>
            <a:r>
              <a:rPr lang="hu-HU" dirty="0"/>
              <a:t> New York, NY: </a:t>
            </a:r>
            <a:r>
              <a:rPr lang="hu-HU" dirty="0" err="1"/>
              <a:t>Academic</a:t>
            </a:r>
            <a:r>
              <a:rPr lang="hu-HU" dirty="0"/>
              <a:t> Press.</a:t>
            </a:r>
          </a:p>
          <a:p>
            <a:r>
              <a:rPr lang="hu-HU" dirty="0"/>
              <a:t>Willis, P. E. (1981): </a:t>
            </a:r>
            <a:r>
              <a:rPr lang="hu-HU" i="1" dirty="0" err="1"/>
              <a:t>Learning</a:t>
            </a:r>
            <a:r>
              <a:rPr lang="hu-HU" i="1" dirty="0"/>
              <a:t> </a:t>
            </a:r>
            <a:r>
              <a:rPr lang="hu-HU" i="1" dirty="0" err="1"/>
              <a:t>to</a:t>
            </a:r>
            <a:r>
              <a:rPr lang="hu-HU" i="1" dirty="0"/>
              <a:t> Labor: </a:t>
            </a:r>
            <a:r>
              <a:rPr lang="hu-HU" i="1" dirty="0" err="1"/>
              <a:t>How</a:t>
            </a:r>
            <a:r>
              <a:rPr lang="hu-HU" i="1" dirty="0"/>
              <a:t> </a:t>
            </a:r>
            <a:r>
              <a:rPr lang="hu-HU" i="1" dirty="0" err="1"/>
              <a:t>Working</a:t>
            </a:r>
            <a:r>
              <a:rPr lang="hu-HU" i="1" dirty="0"/>
              <a:t> </a:t>
            </a:r>
            <a:r>
              <a:rPr lang="hu-HU" i="1" dirty="0" err="1"/>
              <a:t>Class</a:t>
            </a:r>
            <a:r>
              <a:rPr lang="hu-HU" i="1" dirty="0"/>
              <a:t> </a:t>
            </a:r>
            <a:r>
              <a:rPr lang="hu-HU" i="1" dirty="0" err="1"/>
              <a:t>Kids</a:t>
            </a:r>
            <a:r>
              <a:rPr lang="hu-HU" i="1" dirty="0"/>
              <a:t> </a:t>
            </a:r>
            <a:r>
              <a:rPr lang="hu-HU" i="1" dirty="0" err="1"/>
              <a:t>Get</a:t>
            </a:r>
            <a:r>
              <a:rPr lang="hu-HU" i="1" dirty="0"/>
              <a:t> </a:t>
            </a:r>
            <a:r>
              <a:rPr lang="hu-HU" i="1" dirty="0" err="1"/>
              <a:t>Working</a:t>
            </a:r>
            <a:r>
              <a:rPr lang="hu-HU" i="1" dirty="0"/>
              <a:t> </a:t>
            </a:r>
            <a:r>
              <a:rPr lang="hu-HU" i="1" dirty="0" err="1"/>
              <a:t>Class</a:t>
            </a:r>
            <a:r>
              <a:rPr lang="hu-HU" i="1" dirty="0"/>
              <a:t> </a:t>
            </a:r>
            <a:r>
              <a:rPr lang="hu-HU" i="1" dirty="0" err="1"/>
              <a:t>Jobs</a:t>
            </a:r>
            <a:r>
              <a:rPr lang="hu-HU" dirty="0"/>
              <a:t>. Columbia University Press, New York.</a:t>
            </a:r>
          </a:p>
          <a:p>
            <a:r>
              <a:rPr lang="hu-HU" dirty="0"/>
              <a:t> </a:t>
            </a:r>
          </a:p>
          <a:p>
            <a:r>
              <a:rPr lang="hu-HU" dirty="0"/>
              <a:t> </a:t>
            </a:r>
          </a:p>
          <a:p>
            <a:r>
              <a:rPr lang="en-GB" b="1" dirty="0"/>
              <a:t> </a:t>
            </a:r>
            <a:endParaRPr lang="hu-HU" dirty="0"/>
          </a:p>
          <a:p>
            <a:endParaRPr lang="hu-HU" dirty="0"/>
          </a:p>
        </p:txBody>
      </p:sp>
      <p:sp>
        <p:nvSpPr>
          <p:cNvPr id="4" name="Dátum helye 3">
            <a:extLst>
              <a:ext uri="{FF2B5EF4-FFF2-40B4-BE49-F238E27FC236}">
                <a16:creationId xmlns:a16="http://schemas.microsoft.com/office/drawing/2014/main" id="{2C997500-638E-619D-2613-9719D74386DD}"/>
              </a:ext>
            </a:extLst>
          </p:cNvPr>
          <p:cNvSpPr>
            <a:spLocks noGrp="1"/>
          </p:cNvSpPr>
          <p:nvPr>
            <p:ph type="dt" sz="half" idx="10"/>
          </p:nvPr>
        </p:nvSpPr>
        <p:spPr/>
        <p:txBody>
          <a:bodyPr/>
          <a:lstStyle/>
          <a:p>
            <a:pPr rtl="0"/>
            <a:fld id="{7B7A52B9-A8AB-438E-B534-4C40C3A9E74F}" type="datetime1">
              <a:rPr lang="hu-HU" smtClean="0"/>
              <a:t>2026. 04. 21.</a:t>
            </a:fld>
            <a:endParaRPr lang="en-US"/>
          </a:p>
        </p:txBody>
      </p:sp>
    </p:spTree>
    <p:extLst>
      <p:ext uri="{BB962C8B-B14F-4D97-AF65-F5344CB8AC3E}">
        <p14:creationId xmlns:p14="http://schemas.microsoft.com/office/powerpoint/2010/main" val="34404591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1798824_TF78438558" id="{AB246F2A-2CBF-491E-A6C5-29DA362F2C33}" vid="{99588252-1777-460A-BE9C-614E107CF06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{38167A84-858D-4687-86B0-D424ED231D21}TF8a9b5915-b8c7-461e-8cdd-693d48b5e323eb99ba26_win32-8fdced149d01</Template>
  <TotalTime>65</TotalTime>
  <Words>1829</Words>
  <Application>Microsoft Office PowerPoint</Application>
  <PresentationFormat>Szélesvásznú</PresentationFormat>
  <Paragraphs>92</Paragraphs>
  <Slides>9</Slides>
  <Notes>0</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9</vt:i4>
      </vt:variant>
    </vt:vector>
  </HeadingPairs>
  <TitlesOfParts>
    <vt:vector size="14" baseType="lpstr">
      <vt:lpstr>Calibri</vt:lpstr>
      <vt:lpstr>Century Gothic</vt:lpstr>
      <vt:lpstr>Garamond</vt:lpstr>
      <vt:lpstr>Times New Roman</vt:lpstr>
      <vt:lpstr>SavonVTI</vt:lpstr>
      <vt:lpstr>Ethnographic research on inequality in education</vt:lpstr>
      <vt:lpstr>The problem of educational inequality </vt:lpstr>
      <vt:lpstr>The tradition of critical ethnography</vt:lpstr>
      <vt:lpstr>Critical realism </vt:lpstr>
      <vt:lpstr>Theoretical perspectives </vt:lpstr>
      <vt:lpstr>PowerPoint-bemutató</vt:lpstr>
      <vt:lpstr>In the race, teams must each complete an obstacle course. The teacher explains the tasks. The concept, the story behind the specific exercises: a tough day. “You run to work with a backpack, drop it off—you’re a waiter—you run with water, you serve. You work an 8-hour shift, so you run twice. You rush to meet your friend. You work out together: squats. You pick up your child, buy them a gift, get them dressed: squats. You take your child: the teacher holds the student back on the field with a rope: the child doesn’t want to go. You play with your child: hula hoop, jump rope.”</vt:lpstr>
      <vt:lpstr>„Middleclassness” as an ideology reinforced by habitus</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György Mészáros</dc:creator>
  <cp:lastModifiedBy>Győri János</cp:lastModifiedBy>
  <cp:revision>2</cp:revision>
  <dcterms:created xsi:type="dcterms:W3CDTF">2026-04-21T15:30:32Z</dcterms:created>
  <dcterms:modified xsi:type="dcterms:W3CDTF">2026-04-21T16:38:39Z</dcterms:modified>
</cp:coreProperties>
</file>